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4" r:id="rId18"/>
    <p:sldId id="276" r:id="rId19"/>
    <p:sldId id="275" r:id="rId20"/>
    <p:sldId id="271"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p:scale>
          <a:sx n="75" d="100"/>
          <a:sy n="75" d="100"/>
        </p:scale>
        <p:origin x="444" y="3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5D32B51-AF77-4099-8C2B-253E9A536118}" type="doc">
      <dgm:prSet loTypeId="urn:microsoft.com/office/officeart/2017/3/layout/HorizontalPathTimeline" loCatId="process" qsTypeId="urn:microsoft.com/office/officeart/2005/8/quickstyle/simple1" qsCatId="simple" csTypeId="urn:microsoft.com/office/officeart/2005/8/colors/accent1_2" csCatId="accent1" phldr="1"/>
      <dgm:spPr/>
      <dgm:t>
        <a:bodyPr/>
        <a:lstStyle/>
        <a:p>
          <a:endParaRPr lang="en-US"/>
        </a:p>
      </dgm:t>
    </dgm:pt>
    <dgm:pt modelId="{922FF739-8050-4021-A763-611B9D0A8E65}">
      <dgm:prSet custT="1"/>
      <dgm:spPr/>
      <dgm:t>
        <a:bodyPr/>
        <a:lstStyle/>
        <a:p>
          <a:pPr>
            <a:defRPr b="1"/>
          </a:pPr>
          <a:r>
            <a:rPr lang="en-US" sz="3600" dirty="0"/>
            <a:t>1933–1936</a:t>
          </a:r>
        </a:p>
      </dgm:t>
    </dgm:pt>
    <dgm:pt modelId="{ADF47DBA-4937-4D78-AF1E-3F6CD23CF5AE}" type="parTrans" cxnId="{7DFA8DE7-A7DC-471F-B5B4-26A811D464F0}">
      <dgm:prSet/>
      <dgm:spPr/>
      <dgm:t>
        <a:bodyPr/>
        <a:lstStyle/>
        <a:p>
          <a:endParaRPr lang="en-US"/>
        </a:p>
      </dgm:t>
    </dgm:pt>
    <dgm:pt modelId="{16D54BED-2397-49DD-ABF1-B88DD8712256}" type="sibTrans" cxnId="{7DFA8DE7-A7DC-471F-B5B4-26A811D464F0}">
      <dgm:prSet/>
      <dgm:spPr/>
      <dgm:t>
        <a:bodyPr/>
        <a:lstStyle/>
        <a:p>
          <a:endParaRPr lang="en-US"/>
        </a:p>
      </dgm:t>
    </dgm:pt>
    <dgm:pt modelId="{281FE84C-04E3-4992-954E-92AD87747BC7}">
      <dgm:prSet custT="1"/>
      <dgm:spPr/>
      <dgm:t>
        <a:bodyPr/>
        <a:lstStyle/>
        <a:p>
          <a:r>
            <a:rPr lang="en-US" sz="2400" dirty="0"/>
            <a:t>period when administrative bureaucracy and enforcement mechanisms were still in evolutionary stages</a:t>
          </a:r>
        </a:p>
      </dgm:t>
    </dgm:pt>
    <dgm:pt modelId="{54EB6A83-1BA0-421A-BC3D-75F5B775A7C4}" type="parTrans" cxnId="{3AFA4DD4-4138-4EFD-BA0E-340E9B0C834F}">
      <dgm:prSet/>
      <dgm:spPr/>
      <dgm:t>
        <a:bodyPr/>
        <a:lstStyle/>
        <a:p>
          <a:endParaRPr lang="en-US"/>
        </a:p>
      </dgm:t>
    </dgm:pt>
    <dgm:pt modelId="{97C66BCF-BDE6-4ED2-A8E6-B96EE23E856B}" type="sibTrans" cxnId="{3AFA4DD4-4138-4EFD-BA0E-340E9B0C834F}">
      <dgm:prSet/>
      <dgm:spPr/>
      <dgm:t>
        <a:bodyPr/>
        <a:lstStyle/>
        <a:p>
          <a:endParaRPr lang="en-US"/>
        </a:p>
      </dgm:t>
    </dgm:pt>
    <dgm:pt modelId="{819BC9CF-8B7A-435C-A2D5-5D238634BAB4}">
      <dgm:prSet custT="1"/>
      <dgm:spPr/>
      <dgm:t>
        <a:bodyPr/>
        <a:lstStyle/>
        <a:p>
          <a:pPr>
            <a:defRPr b="1"/>
          </a:pPr>
          <a:r>
            <a:rPr lang="en-US" sz="3600" dirty="0"/>
            <a:t>1936–1945</a:t>
          </a:r>
        </a:p>
      </dgm:t>
    </dgm:pt>
    <dgm:pt modelId="{D775AD21-CF8F-4015-A988-2339DCF29468}" type="parTrans" cxnId="{0381EA48-8AB7-4A66-B7E9-3BDBBF1727FC}">
      <dgm:prSet/>
      <dgm:spPr/>
      <dgm:t>
        <a:bodyPr/>
        <a:lstStyle/>
        <a:p>
          <a:endParaRPr lang="en-US"/>
        </a:p>
      </dgm:t>
    </dgm:pt>
    <dgm:pt modelId="{1115E364-74A1-4476-A88E-980389801FDA}" type="sibTrans" cxnId="{0381EA48-8AB7-4A66-B7E9-3BDBBF1727FC}">
      <dgm:prSet/>
      <dgm:spPr/>
      <dgm:t>
        <a:bodyPr/>
        <a:lstStyle/>
        <a:p>
          <a:endParaRPr lang="en-US"/>
        </a:p>
      </dgm:t>
    </dgm:pt>
    <dgm:pt modelId="{70322417-E5FF-4F12-8C00-6953BB3E46F9}">
      <dgm:prSet custT="1"/>
      <dgm:spPr/>
      <dgm:t>
        <a:bodyPr/>
        <a:lstStyle/>
        <a:p>
          <a:r>
            <a:rPr lang="en-US" sz="2400" dirty="0"/>
            <a:t>From 1936-1945: when full fledged framework embodying war economy regulations were in force in Germany</a:t>
          </a:r>
        </a:p>
      </dgm:t>
    </dgm:pt>
    <dgm:pt modelId="{C937AEC6-EFA9-46DD-B0FF-A610D05BFEF4}" type="parTrans" cxnId="{449529C9-EC0F-4B63-A075-3A4A361264A5}">
      <dgm:prSet/>
      <dgm:spPr/>
      <dgm:t>
        <a:bodyPr/>
        <a:lstStyle/>
        <a:p>
          <a:endParaRPr lang="en-US"/>
        </a:p>
      </dgm:t>
    </dgm:pt>
    <dgm:pt modelId="{BB63BE17-02D6-451F-A7C3-0DBB21B4E853}" type="sibTrans" cxnId="{449529C9-EC0F-4B63-A075-3A4A361264A5}">
      <dgm:prSet/>
      <dgm:spPr/>
      <dgm:t>
        <a:bodyPr/>
        <a:lstStyle/>
        <a:p>
          <a:endParaRPr lang="en-US"/>
        </a:p>
      </dgm:t>
    </dgm:pt>
    <dgm:pt modelId="{585E4355-7140-470B-A2EC-33F2CC8D5B55}" type="pres">
      <dgm:prSet presAssocID="{25D32B51-AF77-4099-8C2B-253E9A536118}" presName="root" presStyleCnt="0">
        <dgm:presLayoutVars>
          <dgm:chMax/>
          <dgm:chPref/>
          <dgm:animLvl val="lvl"/>
        </dgm:presLayoutVars>
      </dgm:prSet>
      <dgm:spPr/>
    </dgm:pt>
    <dgm:pt modelId="{ED20878F-5084-4865-87FA-FDFD3A12E799}" type="pres">
      <dgm:prSet presAssocID="{25D32B51-AF77-4099-8C2B-253E9A536118}" presName="divider" presStyleLbl="node1" presStyleIdx="0" presStyleCnt="1"/>
      <dgm:spPr/>
    </dgm:pt>
    <dgm:pt modelId="{57AD3F3D-609E-4A1D-BCD2-CB1DF6488A2E}" type="pres">
      <dgm:prSet presAssocID="{25D32B51-AF77-4099-8C2B-253E9A536118}" presName="nodes" presStyleCnt="0">
        <dgm:presLayoutVars>
          <dgm:chMax/>
          <dgm:chPref/>
          <dgm:animLvl val="lvl"/>
        </dgm:presLayoutVars>
      </dgm:prSet>
      <dgm:spPr/>
    </dgm:pt>
    <dgm:pt modelId="{28993F56-4ACF-4898-9882-71FF04997E9A}" type="pres">
      <dgm:prSet presAssocID="{922FF739-8050-4021-A763-611B9D0A8E65}" presName="composite" presStyleCnt="0"/>
      <dgm:spPr/>
    </dgm:pt>
    <dgm:pt modelId="{F26033E0-404A-4C81-BF0E-68832225D27C}" type="pres">
      <dgm:prSet presAssocID="{922FF739-8050-4021-A763-611B9D0A8E65}" presName="L1TextContainer" presStyleLbl="revTx" presStyleIdx="0" presStyleCnt="2">
        <dgm:presLayoutVars>
          <dgm:chMax val="1"/>
          <dgm:chPref val="1"/>
          <dgm:bulletEnabled val="1"/>
        </dgm:presLayoutVars>
      </dgm:prSet>
      <dgm:spPr/>
    </dgm:pt>
    <dgm:pt modelId="{61880182-A64C-4687-88F2-F1B5C81D2CB4}" type="pres">
      <dgm:prSet presAssocID="{922FF739-8050-4021-A763-611B9D0A8E65}" presName="L2TextContainerWrapper" presStyleCnt="0">
        <dgm:presLayoutVars>
          <dgm:chMax val="0"/>
          <dgm:chPref val="0"/>
          <dgm:bulletEnabled val="1"/>
        </dgm:presLayoutVars>
      </dgm:prSet>
      <dgm:spPr/>
    </dgm:pt>
    <dgm:pt modelId="{EAF7ADED-ED19-4B88-AC3C-70269126B9DC}" type="pres">
      <dgm:prSet presAssocID="{922FF739-8050-4021-A763-611B9D0A8E65}" presName="L2TextContainer" presStyleLbl="bgAccFollowNode1" presStyleIdx="0" presStyleCnt="2" custScaleX="104887" custScaleY="155296"/>
      <dgm:spPr/>
    </dgm:pt>
    <dgm:pt modelId="{12A8F6A8-44C4-4E5D-995E-E4150C5C1891}" type="pres">
      <dgm:prSet presAssocID="{922FF739-8050-4021-A763-611B9D0A8E65}" presName="FlexibleEmptyPlaceHolder" presStyleCnt="0"/>
      <dgm:spPr/>
    </dgm:pt>
    <dgm:pt modelId="{232A2E69-425E-4B36-A6C0-98D1AAA178F7}" type="pres">
      <dgm:prSet presAssocID="{922FF739-8050-4021-A763-611B9D0A8E65}" presName="ConnectLine" presStyleLbl="alignNode1" presStyleIdx="0" presStyleCnt="2"/>
      <dgm:spPr>
        <a:solidFill>
          <a:schemeClr val="accent1">
            <a:hueOff val="0"/>
            <a:satOff val="0"/>
            <a:lumOff val="0"/>
            <a:alphaOff val="0"/>
          </a:schemeClr>
        </a:solidFill>
        <a:ln w="6350" cap="rnd" cmpd="sng" algn="ctr">
          <a:solidFill>
            <a:schemeClr val="accent1">
              <a:hueOff val="0"/>
              <a:satOff val="0"/>
              <a:lumOff val="0"/>
              <a:alphaOff val="0"/>
            </a:schemeClr>
          </a:solidFill>
          <a:prstDash val="dash"/>
        </a:ln>
        <a:effectLst/>
      </dgm:spPr>
    </dgm:pt>
    <dgm:pt modelId="{983692BF-61C8-4602-994E-0D22B0BAD387}" type="pres">
      <dgm:prSet presAssocID="{922FF739-8050-4021-A763-611B9D0A8E65}" presName="ConnectorPoint" presStyleLbl="fgAcc1" presStyleIdx="0" presStyleCnt="2"/>
      <dgm:spPr>
        <a:solidFill>
          <a:schemeClr val="lt1">
            <a:alpha val="90000"/>
            <a:hueOff val="0"/>
            <a:satOff val="0"/>
            <a:lumOff val="0"/>
            <a:alphaOff val="0"/>
          </a:schemeClr>
        </a:solidFill>
        <a:ln w="15875" cap="rnd" cmpd="sng" algn="ctr">
          <a:noFill/>
          <a:prstDash val="solid"/>
        </a:ln>
        <a:effectLst/>
      </dgm:spPr>
    </dgm:pt>
    <dgm:pt modelId="{A2169577-2FD8-452A-9D28-BEAA105A94F9}" type="pres">
      <dgm:prSet presAssocID="{922FF739-8050-4021-A763-611B9D0A8E65}" presName="EmptyPlaceHolder" presStyleCnt="0"/>
      <dgm:spPr/>
    </dgm:pt>
    <dgm:pt modelId="{7210BACD-08F0-46F2-ACDA-C4627298742C}" type="pres">
      <dgm:prSet presAssocID="{16D54BED-2397-49DD-ABF1-B88DD8712256}" presName="spaceBetweenRectangles" presStyleCnt="0"/>
      <dgm:spPr/>
    </dgm:pt>
    <dgm:pt modelId="{FCA0AD71-EBC3-4CF9-B263-AD50B2C1AE89}" type="pres">
      <dgm:prSet presAssocID="{819BC9CF-8B7A-435C-A2D5-5D238634BAB4}" presName="composite" presStyleCnt="0"/>
      <dgm:spPr/>
    </dgm:pt>
    <dgm:pt modelId="{3AE80FC7-4949-4A14-A327-AF4A728EF6CD}" type="pres">
      <dgm:prSet presAssocID="{819BC9CF-8B7A-435C-A2D5-5D238634BAB4}" presName="L1TextContainer" presStyleLbl="revTx" presStyleIdx="1" presStyleCnt="2">
        <dgm:presLayoutVars>
          <dgm:chMax val="1"/>
          <dgm:chPref val="1"/>
          <dgm:bulletEnabled val="1"/>
        </dgm:presLayoutVars>
      </dgm:prSet>
      <dgm:spPr/>
    </dgm:pt>
    <dgm:pt modelId="{0D48D738-BDC0-4FF5-89AE-64344C8CCBE9}" type="pres">
      <dgm:prSet presAssocID="{819BC9CF-8B7A-435C-A2D5-5D238634BAB4}" presName="L2TextContainerWrapper" presStyleCnt="0">
        <dgm:presLayoutVars>
          <dgm:chMax val="0"/>
          <dgm:chPref val="0"/>
          <dgm:bulletEnabled val="1"/>
        </dgm:presLayoutVars>
      </dgm:prSet>
      <dgm:spPr/>
    </dgm:pt>
    <dgm:pt modelId="{EDC9549A-3928-45AF-A138-403C34DEEB4F}" type="pres">
      <dgm:prSet presAssocID="{819BC9CF-8B7A-435C-A2D5-5D238634BAB4}" presName="L2TextContainer" presStyleLbl="bgAccFollowNode1" presStyleIdx="1" presStyleCnt="2" custScaleX="106264" custScaleY="171393"/>
      <dgm:spPr/>
    </dgm:pt>
    <dgm:pt modelId="{B0BB047C-96A3-4B08-A065-64164529B59F}" type="pres">
      <dgm:prSet presAssocID="{819BC9CF-8B7A-435C-A2D5-5D238634BAB4}" presName="FlexibleEmptyPlaceHolder" presStyleCnt="0"/>
      <dgm:spPr/>
    </dgm:pt>
    <dgm:pt modelId="{FB6A6144-554C-42E3-BB16-AE4A80B3DFB2}" type="pres">
      <dgm:prSet presAssocID="{819BC9CF-8B7A-435C-A2D5-5D238634BAB4}" presName="ConnectLine" presStyleLbl="alignNode1" presStyleIdx="1" presStyleCnt="2"/>
      <dgm:spPr>
        <a:solidFill>
          <a:schemeClr val="accent1">
            <a:hueOff val="0"/>
            <a:satOff val="0"/>
            <a:lumOff val="0"/>
            <a:alphaOff val="0"/>
          </a:schemeClr>
        </a:solidFill>
        <a:ln w="6350" cap="rnd" cmpd="sng" algn="ctr">
          <a:solidFill>
            <a:schemeClr val="accent1">
              <a:hueOff val="0"/>
              <a:satOff val="0"/>
              <a:lumOff val="0"/>
              <a:alphaOff val="0"/>
            </a:schemeClr>
          </a:solidFill>
          <a:prstDash val="dash"/>
        </a:ln>
        <a:effectLst/>
      </dgm:spPr>
    </dgm:pt>
    <dgm:pt modelId="{B2EB36D3-5CA7-43FF-BC88-20E6C6346EA7}" type="pres">
      <dgm:prSet presAssocID="{819BC9CF-8B7A-435C-A2D5-5D238634BAB4}" presName="ConnectorPoint" presStyleLbl="fgAcc1" presStyleIdx="1" presStyleCnt="2"/>
      <dgm:spPr>
        <a:solidFill>
          <a:schemeClr val="lt1">
            <a:alpha val="90000"/>
            <a:hueOff val="0"/>
            <a:satOff val="0"/>
            <a:lumOff val="0"/>
            <a:alphaOff val="0"/>
          </a:schemeClr>
        </a:solidFill>
        <a:ln w="15875" cap="rnd" cmpd="sng" algn="ctr">
          <a:noFill/>
          <a:prstDash val="solid"/>
        </a:ln>
        <a:effectLst/>
      </dgm:spPr>
    </dgm:pt>
    <dgm:pt modelId="{84440FDD-E34F-47B6-8886-2D47204CD2E2}" type="pres">
      <dgm:prSet presAssocID="{819BC9CF-8B7A-435C-A2D5-5D238634BAB4}" presName="EmptyPlaceHolder" presStyleCnt="0"/>
      <dgm:spPr/>
    </dgm:pt>
  </dgm:ptLst>
  <dgm:cxnLst>
    <dgm:cxn modelId="{BA63F744-C98A-43AE-BA9C-A264DC7DDB5C}" type="presOf" srcId="{922FF739-8050-4021-A763-611B9D0A8E65}" destId="{F26033E0-404A-4C81-BF0E-68832225D27C}" srcOrd="0" destOrd="0" presId="urn:microsoft.com/office/officeart/2017/3/layout/HorizontalPathTimeline"/>
    <dgm:cxn modelId="{0381EA48-8AB7-4A66-B7E9-3BDBBF1727FC}" srcId="{25D32B51-AF77-4099-8C2B-253E9A536118}" destId="{819BC9CF-8B7A-435C-A2D5-5D238634BAB4}" srcOrd="1" destOrd="0" parTransId="{D775AD21-CF8F-4015-A988-2339DCF29468}" sibTransId="{1115E364-74A1-4476-A88E-980389801FDA}"/>
    <dgm:cxn modelId="{13C3BC4D-178E-4AA3-B0A9-4BA157235A67}" type="presOf" srcId="{70322417-E5FF-4F12-8C00-6953BB3E46F9}" destId="{EDC9549A-3928-45AF-A138-403C34DEEB4F}" srcOrd="0" destOrd="0" presId="urn:microsoft.com/office/officeart/2017/3/layout/HorizontalPathTimeline"/>
    <dgm:cxn modelId="{3D0C3172-FCEB-4B12-AF6A-CED75A9C728D}" type="presOf" srcId="{819BC9CF-8B7A-435C-A2D5-5D238634BAB4}" destId="{3AE80FC7-4949-4A14-A327-AF4A728EF6CD}" srcOrd="0" destOrd="0" presId="urn:microsoft.com/office/officeart/2017/3/layout/HorizontalPathTimeline"/>
    <dgm:cxn modelId="{62451A80-2CCC-4347-88F0-E157856D2533}" type="presOf" srcId="{25D32B51-AF77-4099-8C2B-253E9A536118}" destId="{585E4355-7140-470B-A2EC-33F2CC8D5B55}" srcOrd="0" destOrd="0" presId="urn:microsoft.com/office/officeart/2017/3/layout/HorizontalPathTimeline"/>
    <dgm:cxn modelId="{449529C9-EC0F-4B63-A075-3A4A361264A5}" srcId="{819BC9CF-8B7A-435C-A2D5-5D238634BAB4}" destId="{70322417-E5FF-4F12-8C00-6953BB3E46F9}" srcOrd="0" destOrd="0" parTransId="{C937AEC6-EFA9-46DD-B0FF-A610D05BFEF4}" sibTransId="{BB63BE17-02D6-451F-A7C3-0DBB21B4E853}"/>
    <dgm:cxn modelId="{3AFA4DD4-4138-4EFD-BA0E-340E9B0C834F}" srcId="{922FF739-8050-4021-A763-611B9D0A8E65}" destId="{281FE84C-04E3-4992-954E-92AD87747BC7}" srcOrd="0" destOrd="0" parTransId="{54EB6A83-1BA0-421A-BC3D-75F5B775A7C4}" sibTransId="{97C66BCF-BDE6-4ED2-A8E6-B96EE23E856B}"/>
    <dgm:cxn modelId="{7DFA8DE7-A7DC-471F-B5B4-26A811D464F0}" srcId="{25D32B51-AF77-4099-8C2B-253E9A536118}" destId="{922FF739-8050-4021-A763-611B9D0A8E65}" srcOrd="0" destOrd="0" parTransId="{ADF47DBA-4937-4D78-AF1E-3F6CD23CF5AE}" sibTransId="{16D54BED-2397-49DD-ABF1-B88DD8712256}"/>
    <dgm:cxn modelId="{4BBE46E8-E572-478A-8834-6160D5A34A92}" type="presOf" srcId="{281FE84C-04E3-4992-954E-92AD87747BC7}" destId="{EAF7ADED-ED19-4B88-AC3C-70269126B9DC}" srcOrd="0" destOrd="0" presId="urn:microsoft.com/office/officeart/2017/3/layout/HorizontalPathTimeline"/>
    <dgm:cxn modelId="{6EF54824-7639-4697-9614-DBD26FEA7E02}" type="presParOf" srcId="{585E4355-7140-470B-A2EC-33F2CC8D5B55}" destId="{ED20878F-5084-4865-87FA-FDFD3A12E799}" srcOrd="0" destOrd="0" presId="urn:microsoft.com/office/officeart/2017/3/layout/HorizontalPathTimeline"/>
    <dgm:cxn modelId="{588EA373-E5B5-4986-8688-AA00A3558F3C}" type="presParOf" srcId="{585E4355-7140-470B-A2EC-33F2CC8D5B55}" destId="{57AD3F3D-609E-4A1D-BCD2-CB1DF6488A2E}" srcOrd="1" destOrd="0" presId="urn:microsoft.com/office/officeart/2017/3/layout/HorizontalPathTimeline"/>
    <dgm:cxn modelId="{B028AC90-EAAA-4378-B045-659307876CA8}" type="presParOf" srcId="{57AD3F3D-609E-4A1D-BCD2-CB1DF6488A2E}" destId="{28993F56-4ACF-4898-9882-71FF04997E9A}" srcOrd="0" destOrd="0" presId="urn:microsoft.com/office/officeart/2017/3/layout/HorizontalPathTimeline"/>
    <dgm:cxn modelId="{55CAEC61-CE36-4E67-8718-DE5759E56A8E}" type="presParOf" srcId="{28993F56-4ACF-4898-9882-71FF04997E9A}" destId="{F26033E0-404A-4C81-BF0E-68832225D27C}" srcOrd="0" destOrd="0" presId="urn:microsoft.com/office/officeart/2017/3/layout/HorizontalPathTimeline"/>
    <dgm:cxn modelId="{BAB45820-6DDB-4D45-A728-A9FDFA8E6076}" type="presParOf" srcId="{28993F56-4ACF-4898-9882-71FF04997E9A}" destId="{61880182-A64C-4687-88F2-F1B5C81D2CB4}" srcOrd="1" destOrd="0" presId="urn:microsoft.com/office/officeart/2017/3/layout/HorizontalPathTimeline"/>
    <dgm:cxn modelId="{94F4839B-9AAD-46A4-B663-17BB69AE6F86}" type="presParOf" srcId="{61880182-A64C-4687-88F2-F1B5C81D2CB4}" destId="{EAF7ADED-ED19-4B88-AC3C-70269126B9DC}" srcOrd="0" destOrd="0" presId="urn:microsoft.com/office/officeart/2017/3/layout/HorizontalPathTimeline"/>
    <dgm:cxn modelId="{79477726-23FD-4D20-9DC4-0AA015F57C20}" type="presParOf" srcId="{61880182-A64C-4687-88F2-F1B5C81D2CB4}" destId="{12A8F6A8-44C4-4E5D-995E-E4150C5C1891}" srcOrd="1" destOrd="0" presId="urn:microsoft.com/office/officeart/2017/3/layout/HorizontalPathTimeline"/>
    <dgm:cxn modelId="{2B90B851-792D-44BC-BC0C-F11B4521F6DB}" type="presParOf" srcId="{28993F56-4ACF-4898-9882-71FF04997E9A}" destId="{232A2E69-425E-4B36-A6C0-98D1AAA178F7}" srcOrd="2" destOrd="0" presId="urn:microsoft.com/office/officeart/2017/3/layout/HorizontalPathTimeline"/>
    <dgm:cxn modelId="{E06F1E3D-7DC8-4191-9EFA-1DA8FFDB2ED8}" type="presParOf" srcId="{28993F56-4ACF-4898-9882-71FF04997E9A}" destId="{983692BF-61C8-4602-994E-0D22B0BAD387}" srcOrd="3" destOrd="0" presId="urn:microsoft.com/office/officeart/2017/3/layout/HorizontalPathTimeline"/>
    <dgm:cxn modelId="{E2E63D48-C854-4C3E-977B-D6268912FC35}" type="presParOf" srcId="{28993F56-4ACF-4898-9882-71FF04997E9A}" destId="{A2169577-2FD8-452A-9D28-BEAA105A94F9}" srcOrd="4" destOrd="0" presId="urn:microsoft.com/office/officeart/2017/3/layout/HorizontalPathTimeline"/>
    <dgm:cxn modelId="{5E0DC274-D5DA-4A24-9302-8E62C028A4B6}" type="presParOf" srcId="{57AD3F3D-609E-4A1D-BCD2-CB1DF6488A2E}" destId="{7210BACD-08F0-46F2-ACDA-C4627298742C}" srcOrd="1" destOrd="0" presId="urn:microsoft.com/office/officeart/2017/3/layout/HorizontalPathTimeline"/>
    <dgm:cxn modelId="{33ED5ECB-5C1C-48DD-A834-03CB668DC582}" type="presParOf" srcId="{57AD3F3D-609E-4A1D-BCD2-CB1DF6488A2E}" destId="{FCA0AD71-EBC3-4CF9-B263-AD50B2C1AE89}" srcOrd="2" destOrd="0" presId="urn:microsoft.com/office/officeart/2017/3/layout/HorizontalPathTimeline"/>
    <dgm:cxn modelId="{06144A1A-4FC6-485A-B121-47AD40BF7CA2}" type="presParOf" srcId="{FCA0AD71-EBC3-4CF9-B263-AD50B2C1AE89}" destId="{3AE80FC7-4949-4A14-A327-AF4A728EF6CD}" srcOrd="0" destOrd="0" presId="urn:microsoft.com/office/officeart/2017/3/layout/HorizontalPathTimeline"/>
    <dgm:cxn modelId="{08AA2095-0B3C-4AED-B12E-A159F6ED5DDA}" type="presParOf" srcId="{FCA0AD71-EBC3-4CF9-B263-AD50B2C1AE89}" destId="{0D48D738-BDC0-4FF5-89AE-64344C8CCBE9}" srcOrd="1" destOrd="0" presId="urn:microsoft.com/office/officeart/2017/3/layout/HorizontalPathTimeline"/>
    <dgm:cxn modelId="{FE5518BC-6365-44A0-847B-7561538A09D3}" type="presParOf" srcId="{0D48D738-BDC0-4FF5-89AE-64344C8CCBE9}" destId="{EDC9549A-3928-45AF-A138-403C34DEEB4F}" srcOrd="0" destOrd="0" presId="urn:microsoft.com/office/officeart/2017/3/layout/HorizontalPathTimeline"/>
    <dgm:cxn modelId="{DEFA3BE7-A4D7-42FF-B75A-CF0FE920FC8A}" type="presParOf" srcId="{0D48D738-BDC0-4FF5-89AE-64344C8CCBE9}" destId="{B0BB047C-96A3-4B08-A065-64164529B59F}" srcOrd="1" destOrd="0" presId="urn:microsoft.com/office/officeart/2017/3/layout/HorizontalPathTimeline"/>
    <dgm:cxn modelId="{28055BF8-E48C-4080-949C-E5B09A4D5285}" type="presParOf" srcId="{FCA0AD71-EBC3-4CF9-B263-AD50B2C1AE89}" destId="{FB6A6144-554C-42E3-BB16-AE4A80B3DFB2}" srcOrd="2" destOrd="0" presId="urn:microsoft.com/office/officeart/2017/3/layout/HorizontalPathTimeline"/>
    <dgm:cxn modelId="{E65BB87D-7D67-47BA-9529-A84CC1785E06}" type="presParOf" srcId="{FCA0AD71-EBC3-4CF9-B263-AD50B2C1AE89}" destId="{B2EB36D3-5CA7-43FF-BC88-20E6C6346EA7}" srcOrd="3" destOrd="0" presId="urn:microsoft.com/office/officeart/2017/3/layout/HorizontalPathTimeline"/>
    <dgm:cxn modelId="{141A485A-5987-4F96-B17B-FBD34FC3A25E}" type="presParOf" srcId="{FCA0AD71-EBC3-4CF9-B263-AD50B2C1AE89}" destId="{84440FDD-E34F-47B6-8886-2D47204CD2E2}" srcOrd="4" destOrd="0" presId="urn:microsoft.com/office/officeart/2017/3/layout/HorizontalPath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6033E0-404A-4C81-BF0E-68832225D27C}">
      <dsp:nvSpPr>
        <dsp:cNvPr id="0" name=""/>
        <dsp:cNvSpPr/>
      </dsp:nvSpPr>
      <dsp:spPr>
        <a:xfrm>
          <a:off x="499947" y="1879103"/>
          <a:ext cx="3885521" cy="366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1600200">
            <a:lnSpc>
              <a:spcPct val="90000"/>
            </a:lnSpc>
            <a:spcBef>
              <a:spcPct val="0"/>
            </a:spcBef>
            <a:spcAft>
              <a:spcPct val="35000"/>
            </a:spcAft>
            <a:buNone/>
            <a:defRPr b="1"/>
          </a:pPr>
          <a:r>
            <a:rPr lang="en-US" sz="3600" kern="1200" dirty="0"/>
            <a:t>1933–1936</a:t>
          </a:r>
        </a:p>
      </dsp:txBody>
      <dsp:txXfrm>
        <a:off x="499947" y="1879103"/>
        <a:ext cx="3885521" cy="366193"/>
      </dsp:txXfrm>
    </dsp:sp>
    <dsp:sp modelId="{ED20878F-5084-4865-87FA-FDFD3A12E799}">
      <dsp:nvSpPr>
        <dsp:cNvPr id="0" name=""/>
        <dsp:cNvSpPr/>
      </dsp:nvSpPr>
      <dsp:spPr>
        <a:xfrm>
          <a:off x="0" y="1555510"/>
          <a:ext cx="9742319" cy="12962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F7ADED-ED19-4B88-AC3C-70269126B9DC}">
      <dsp:nvSpPr>
        <dsp:cNvPr id="0" name=""/>
        <dsp:cNvSpPr/>
      </dsp:nvSpPr>
      <dsp:spPr>
        <a:xfrm>
          <a:off x="201234" y="-138875"/>
          <a:ext cx="4482948" cy="1560104"/>
        </a:xfrm>
        <a:prstGeom prst="rect">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0" tIns="228600" rIns="228600" bIns="228600" numCol="1" spcCol="1270" anchor="ctr" anchorCtr="0">
          <a:noAutofit/>
        </a:bodyPr>
        <a:lstStyle/>
        <a:p>
          <a:pPr marL="0" lvl="0" indent="0" algn="l" defTabSz="1066800">
            <a:lnSpc>
              <a:spcPct val="90000"/>
            </a:lnSpc>
            <a:spcBef>
              <a:spcPct val="0"/>
            </a:spcBef>
            <a:spcAft>
              <a:spcPct val="35000"/>
            </a:spcAft>
            <a:buNone/>
          </a:pPr>
          <a:r>
            <a:rPr lang="en-US" sz="2400" kern="1200" dirty="0"/>
            <a:t>period when administrative bureaucracy and enforcement mechanisms were still in evolutionary stages</a:t>
          </a:r>
        </a:p>
      </dsp:txBody>
      <dsp:txXfrm>
        <a:off x="201234" y="-138875"/>
        <a:ext cx="4482948" cy="1560104"/>
      </dsp:txXfrm>
    </dsp:sp>
    <dsp:sp modelId="{232A2E69-425E-4B36-A6C0-98D1AAA178F7}">
      <dsp:nvSpPr>
        <dsp:cNvPr id="0" name=""/>
        <dsp:cNvSpPr/>
      </dsp:nvSpPr>
      <dsp:spPr>
        <a:xfrm>
          <a:off x="2442708" y="1143476"/>
          <a:ext cx="0" cy="550909"/>
        </a:xfrm>
        <a:prstGeom prst="line">
          <a:avLst/>
        </a:prstGeom>
        <a:solidFill>
          <a:schemeClr val="accent1">
            <a:hueOff val="0"/>
            <a:satOff val="0"/>
            <a:lumOff val="0"/>
            <a:alphaOff val="0"/>
          </a:schemeClr>
        </a:solidFill>
        <a:ln w="6350" cap="rnd" cmpd="sng" algn="ctr">
          <a:solidFill>
            <a:schemeClr val="accent1">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3AE80FC7-4949-4A14-A327-AF4A728EF6CD}">
      <dsp:nvSpPr>
        <dsp:cNvPr id="0" name=""/>
        <dsp:cNvSpPr/>
      </dsp:nvSpPr>
      <dsp:spPr>
        <a:xfrm>
          <a:off x="5356849" y="954922"/>
          <a:ext cx="3885521" cy="366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1600200">
            <a:lnSpc>
              <a:spcPct val="90000"/>
            </a:lnSpc>
            <a:spcBef>
              <a:spcPct val="0"/>
            </a:spcBef>
            <a:spcAft>
              <a:spcPct val="35000"/>
            </a:spcAft>
            <a:buNone/>
            <a:defRPr b="1"/>
          </a:pPr>
          <a:r>
            <a:rPr lang="en-US" sz="3600" kern="1200" dirty="0"/>
            <a:t>1936–1945</a:t>
          </a:r>
        </a:p>
      </dsp:txBody>
      <dsp:txXfrm>
        <a:off x="5356849" y="954922"/>
        <a:ext cx="3885521" cy="366193"/>
      </dsp:txXfrm>
    </dsp:sp>
    <dsp:sp modelId="{EDC9549A-3928-45AF-A138-403C34DEEB4F}">
      <dsp:nvSpPr>
        <dsp:cNvPr id="0" name=""/>
        <dsp:cNvSpPr/>
      </dsp:nvSpPr>
      <dsp:spPr>
        <a:xfrm>
          <a:off x="5028709" y="1698135"/>
          <a:ext cx="4541802" cy="1721815"/>
        </a:xfrm>
        <a:prstGeom prst="rect">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0" tIns="228600" rIns="228600" bIns="228600" numCol="1" spcCol="1270" anchor="ctr" anchorCtr="0">
          <a:noAutofit/>
        </a:bodyPr>
        <a:lstStyle/>
        <a:p>
          <a:pPr marL="0" lvl="0" indent="0" algn="l" defTabSz="1066800">
            <a:lnSpc>
              <a:spcPct val="90000"/>
            </a:lnSpc>
            <a:spcBef>
              <a:spcPct val="0"/>
            </a:spcBef>
            <a:spcAft>
              <a:spcPct val="35000"/>
            </a:spcAft>
            <a:buNone/>
          </a:pPr>
          <a:r>
            <a:rPr lang="en-US" sz="2400" kern="1200" dirty="0"/>
            <a:t>From 1936-1945: when full fledged framework embodying war economy regulations were in force in Germany</a:t>
          </a:r>
        </a:p>
      </dsp:txBody>
      <dsp:txXfrm>
        <a:off x="5028709" y="1698135"/>
        <a:ext cx="4541802" cy="1721815"/>
      </dsp:txXfrm>
    </dsp:sp>
    <dsp:sp modelId="{FB6A6144-554C-42E3-BB16-AE4A80B3DFB2}">
      <dsp:nvSpPr>
        <dsp:cNvPr id="0" name=""/>
        <dsp:cNvSpPr/>
      </dsp:nvSpPr>
      <dsp:spPr>
        <a:xfrm>
          <a:off x="7299610" y="1505832"/>
          <a:ext cx="0" cy="550909"/>
        </a:xfrm>
        <a:prstGeom prst="line">
          <a:avLst/>
        </a:prstGeom>
        <a:solidFill>
          <a:schemeClr val="accent1">
            <a:hueOff val="0"/>
            <a:satOff val="0"/>
            <a:lumOff val="0"/>
            <a:alphaOff val="0"/>
          </a:schemeClr>
        </a:solidFill>
        <a:ln w="6350" cap="rnd" cmpd="sng" algn="ctr">
          <a:solidFill>
            <a:schemeClr val="accent1">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983692BF-61C8-4602-994E-0D22B0BAD387}">
      <dsp:nvSpPr>
        <dsp:cNvPr id="0" name=""/>
        <dsp:cNvSpPr/>
      </dsp:nvSpPr>
      <dsp:spPr>
        <a:xfrm>
          <a:off x="2402200" y="1718691"/>
          <a:ext cx="81016" cy="81016"/>
        </a:xfrm>
        <a:prstGeom prst="ellipse">
          <a:avLst/>
        </a:prstGeom>
        <a:solidFill>
          <a:schemeClr val="lt1">
            <a:alpha val="90000"/>
            <a:hueOff val="0"/>
            <a:satOff val="0"/>
            <a:lumOff val="0"/>
            <a:alphaOff val="0"/>
          </a:schemeClr>
        </a:solidFill>
        <a:ln w="15875" cap="rnd" cmpd="sng" algn="ctr">
          <a:noFill/>
          <a:prstDash val="solid"/>
        </a:ln>
        <a:effectLst/>
      </dsp:spPr>
      <dsp:style>
        <a:lnRef idx="2">
          <a:scrgbClr r="0" g="0" b="0"/>
        </a:lnRef>
        <a:fillRef idx="1">
          <a:scrgbClr r="0" g="0" b="0"/>
        </a:fillRef>
        <a:effectRef idx="0">
          <a:scrgbClr r="0" g="0" b="0"/>
        </a:effectRef>
        <a:fontRef idx="minor"/>
      </dsp:style>
    </dsp:sp>
    <dsp:sp modelId="{B2EB36D3-5CA7-43FF-BC88-20E6C6346EA7}">
      <dsp:nvSpPr>
        <dsp:cNvPr id="0" name=""/>
        <dsp:cNvSpPr/>
      </dsp:nvSpPr>
      <dsp:spPr>
        <a:xfrm>
          <a:off x="7259102" y="1400511"/>
          <a:ext cx="81016" cy="81016"/>
        </a:xfrm>
        <a:prstGeom prst="ellipse">
          <a:avLst/>
        </a:prstGeom>
        <a:solidFill>
          <a:schemeClr val="lt1">
            <a:alpha val="90000"/>
            <a:hueOff val="0"/>
            <a:satOff val="0"/>
            <a:lumOff val="0"/>
            <a:alphaOff val="0"/>
          </a:schemeClr>
        </a:solidFill>
        <a:ln w="15875" cap="rnd"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2AC24A9-CCB6-4F8D-B8DB-C2F3692CFA5A}" type="datetimeFigureOut">
              <a:rPr lang="en-US" smtClean="0"/>
              <a:t>10/8/2020</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1749664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AC24A9-CCB6-4F8D-B8DB-C2F3692CFA5A}" type="datetimeFigureOut">
              <a:rPr lang="en-US" smtClean="0"/>
              <a:t>10/8/2020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826384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AC24A9-CCB6-4F8D-B8DB-C2F3692CFA5A}" type="datetimeFigureOut">
              <a:rPr lang="en-US" smtClean="0"/>
              <a:t>10/8/2020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1262234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2AC24A9-CCB6-4F8D-B8DB-C2F3692CFA5A}" type="datetimeFigureOut">
              <a:rPr lang="en-US" smtClean="0"/>
              <a:t>10/8/2020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404323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AC24A9-CCB6-4F8D-B8DB-C2F3692CFA5A}" type="datetimeFigureOut">
              <a:rPr lang="en-US" smtClean="0"/>
              <a:t>10/8/2020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957793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2AC24A9-CCB6-4F8D-B8DB-C2F3692CFA5A}" type="datetimeFigureOut">
              <a:rPr lang="en-US" smtClean="0"/>
              <a:t>10/8/2020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920547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AC24A9-CCB6-4F8D-B8DB-C2F3692CFA5A}" type="datetimeFigureOut">
              <a:rPr lang="en-US" smtClean="0"/>
              <a:t>10/8/2020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398544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AC24A9-CCB6-4F8D-B8DB-C2F3692CFA5A}" type="datetimeFigureOut">
              <a:rPr lang="en-US" smtClean="0"/>
              <a:t>10/8/2020</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8020473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AC24A9-CCB6-4F8D-B8DB-C2F3692CFA5A}" type="datetimeFigureOut">
              <a:rPr lang="en-US" smtClean="0"/>
              <a:t>10/8/2020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942497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AC24A9-CCB6-4F8D-B8DB-C2F3692CFA5A}" type="datetimeFigureOut">
              <a:rPr lang="en-US" smtClean="0"/>
              <a:t>10/8/2020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7810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AC24A9-CCB6-4F8D-B8DB-C2F3692CFA5A}" type="datetimeFigureOut">
              <a:rPr lang="en-US" smtClean="0"/>
              <a:t>10/8/2020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5925330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AC24A9-CCB6-4F8D-B8DB-C2F3692CFA5A}" type="datetimeFigureOut">
              <a:rPr lang="en-US" smtClean="0"/>
              <a:t>10/8/2020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1731882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AC24A9-CCB6-4F8D-B8DB-C2F3692CFA5A}" type="datetimeFigureOut">
              <a:rPr lang="en-US" smtClean="0"/>
              <a:t>10/8/2020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648412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AC24A9-CCB6-4F8D-B8DB-C2F3692CFA5A}" type="datetimeFigureOut">
              <a:rPr lang="en-US" smtClean="0"/>
              <a:t>10/8/2020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1078847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AC24A9-CCB6-4F8D-B8DB-C2F3692CFA5A}" type="datetimeFigureOut">
              <a:rPr lang="en-US" smtClean="0"/>
              <a:t>10/8/2020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5508132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AC24A9-CCB6-4F8D-B8DB-C2F3692CFA5A}" type="datetimeFigureOut">
              <a:rPr lang="en-US" smtClean="0"/>
              <a:t>10/8/2020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6572378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AC24A9-CCB6-4F8D-B8DB-C2F3692CFA5A}" type="datetimeFigureOut">
              <a:rPr lang="en-US" smtClean="0"/>
              <a:t>10/8/2020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104727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2AC24A9-CCB6-4F8D-B8DB-C2F3692CFA5A}" type="datetimeFigureOut">
              <a:rPr lang="en-US" smtClean="0"/>
              <a:t>10/8/2020</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3994147806"/>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 id="2147483772" r:id="rId14"/>
    <p:sldLayoutId id="2147483773" r:id="rId15"/>
    <p:sldLayoutId id="2147483774" r:id="rId16"/>
    <p:sldLayoutId id="2147483775"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661F1DC-45DB-4A27-8E5D-291289947121}"/>
              </a:ext>
            </a:extLst>
          </p:cNvPr>
          <p:cNvPicPr>
            <a:picLocks noChangeAspect="1"/>
          </p:cNvPicPr>
          <p:nvPr/>
        </p:nvPicPr>
        <p:blipFill rotWithShape="1">
          <a:blip r:embed="rId2">
            <a:alphaModFix amt="35000"/>
          </a:blip>
          <a:srcRect b="19643"/>
          <a:stretch/>
        </p:blipFill>
        <p:spPr>
          <a:xfrm>
            <a:off x="20" y="10"/>
            <a:ext cx="12191980" cy="6857990"/>
          </a:xfrm>
          <a:prstGeom prst="rect">
            <a:avLst/>
          </a:prstGeom>
        </p:spPr>
      </p:pic>
      <p:sp>
        <p:nvSpPr>
          <p:cNvPr id="2" name="Title 1">
            <a:extLst>
              <a:ext uri="{FF2B5EF4-FFF2-40B4-BE49-F238E27FC236}">
                <a16:creationId xmlns:a16="http://schemas.microsoft.com/office/drawing/2014/main" id="{C6BEF554-E6B5-404D-84D2-DD59F8B22B2E}"/>
              </a:ext>
            </a:extLst>
          </p:cNvPr>
          <p:cNvSpPr>
            <a:spLocks noGrp="1"/>
          </p:cNvSpPr>
          <p:nvPr>
            <p:ph type="ctrTitle"/>
          </p:nvPr>
        </p:nvSpPr>
        <p:spPr>
          <a:xfrm>
            <a:off x="2928401" y="1380068"/>
            <a:ext cx="8574622" cy="2616199"/>
          </a:xfrm>
        </p:spPr>
        <p:txBody>
          <a:bodyPr>
            <a:normAutofit/>
          </a:bodyPr>
          <a:lstStyle/>
          <a:p>
            <a:r>
              <a:rPr lang="en-US"/>
              <a:t>National Socialist Germany</a:t>
            </a:r>
          </a:p>
        </p:txBody>
      </p:sp>
      <p:sp>
        <p:nvSpPr>
          <p:cNvPr id="3" name="Subtitle 2">
            <a:extLst>
              <a:ext uri="{FF2B5EF4-FFF2-40B4-BE49-F238E27FC236}">
                <a16:creationId xmlns:a16="http://schemas.microsoft.com/office/drawing/2014/main" id="{F37143C5-335B-4BA0-A49F-E455B559EAE3}"/>
              </a:ext>
            </a:extLst>
          </p:cNvPr>
          <p:cNvSpPr>
            <a:spLocks noGrp="1"/>
          </p:cNvSpPr>
          <p:nvPr>
            <p:ph type="subTitle" idx="1"/>
          </p:nvPr>
        </p:nvSpPr>
        <p:spPr>
          <a:xfrm>
            <a:off x="4515377" y="3996267"/>
            <a:ext cx="6987645" cy="1388534"/>
          </a:xfrm>
        </p:spPr>
        <p:txBody>
          <a:bodyPr>
            <a:normAutofit/>
          </a:bodyPr>
          <a:lstStyle/>
          <a:p>
            <a:r>
              <a:rPr lang="en-US"/>
              <a:t>Economic History: Chapter 9</a:t>
            </a:r>
          </a:p>
        </p:txBody>
      </p:sp>
      <p:grpSp>
        <p:nvGrpSpPr>
          <p:cNvPr id="20" name="Group 8">
            <a:extLst>
              <a:ext uri="{FF2B5EF4-FFF2-40B4-BE49-F238E27FC236}">
                <a16:creationId xmlns:a16="http://schemas.microsoft.com/office/drawing/2014/main" id="{0A3EF779-83DD-4EB0-9F4C-7304381A28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21" name="Freeform 6">
              <a:extLst>
                <a:ext uri="{FF2B5EF4-FFF2-40B4-BE49-F238E27FC236}">
                  <a16:creationId xmlns:a16="http://schemas.microsoft.com/office/drawing/2014/main" id="{772C8C0C-10E0-4305-95B6-F0A11F0AD0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rgbClr val="30ACEC"/>
            </a:solidFill>
            <a:ln>
              <a:noFill/>
            </a:ln>
          </p:spPr>
        </p:sp>
        <p:sp>
          <p:nvSpPr>
            <p:cNvPr id="22" name="Freeform 7">
              <a:extLst>
                <a:ext uri="{FF2B5EF4-FFF2-40B4-BE49-F238E27FC236}">
                  <a16:creationId xmlns:a16="http://schemas.microsoft.com/office/drawing/2014/main" id="{ED6F480D-2F2A-4E97-B196-39B35C4BF8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ysClr val="windowText" lastClr="000000">
                <a:lumMod val="65000"/>
                <a:lumOff val="35000"/>
              </a:sysClr>
            </a:solidFill>
            <a:ln>
              <a:noFill/>
            </a:ln>
          </p:spPr>
        </p:sp>
        <p:sp>
          <p:nvSpPr>
            <p:cNvPr id="12" name="Freeform 9">
              <a:extLst>
                <a:ext uri="{FF2B5EF4-FFF2-40B4-BE49-F238E27FC236}">
                  <a16:creationId xmlns:a16="http://schemas.microsoft.com/office/drawing/2014/main" id="{65ACA5CB-4926-4AA1-8B0D-0A8C294D3A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ysClr val="windowText" lastClr="000000">
                <a:lumMod val="85000"/>
                <a:lumOff val="15000"/>
              </a:sysClr>
            </a:solidFill>
            <a:ln>
              <a:noFill/>
            </a:ln>
          </p:spPr>
        </p:sp>
        <p:sp>
          <p:nvSpPr>
            <p:cNvPr id="23" name="Freeform 10">
              <a:extLst>
                <a:ext uri="{FF2B5EF4-FFF2-40B4-BE49-F238E27FC236}">
                  <a16:creationId xmlns:a16="http://schemas.microsoft.com/office/drawing/2014/main" id="{1FC1EC6E-AED1-4539-B157-052264991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rgbClr val="30ACEC">
                <a:lumMod val="50000"/>
              </a:srgbClr>
            </a:solidFill>
            <a:ln>
              <a:noFill/>
            </a:ln>
          </p:spPr>
        </p:sp>
        <p:sp>
          <p:nvSpPr>
            <p:cNvPr id="14" name="Freeform 11">
              <a:extLst>
                <a:ext uri="{FF2B5EF4-FFF2-40B4-BE49-F238E27FC236}">
                  <a16:creationId xmlns:a16="http://schemas.microsoft.com/office/drawing/2014/main" id="{F5C22045-92BD-4CA1-A655-5ADD002833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rgbClr val="30ACEC">
                <a:lumMod val="75000"/>
              </a:srgbClr>
            </a:solidFill>
            <a:ln>
              <a:noFill/>
            </a:ln>
          </p:spPr>
        </p:sp>
        <p:sp>
          <p:nvSpPr>
            <p:cNvPr id="24" name="Freeform 12">
              <a:extLst>
                <a:ext uri="{FF2B5EF4-FFF2-40B4-BE49-F238E27FC236}">
                  <a16:creationId xmlns:a16="http://schemas.microsoft.com/office/drawing/2014/main" id="{F130A56D-449A-4985-94CD-B749D51FF8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ysClr val="windowText" lastClr="000000">
                <a:lumMod val="75000"/>
                <a:lumOff val="25000"/>
              </a:sysClr>
            </a:solidFill>
            <a:ln>
              <a:noFill/>
            </a:ln>
          </p:spPr>
        </p:sp>
      </p:grpSp>
    </p:spTree>
    <p:extLst>
      <p:ext uri="{BB962C8B-B14F-4D97-AF65-F5344CB8AC3E}">
        <p14:creationId xmlns:p14="http://schemas.microsoft.com/office/powerpoint/2010/main" val="383104672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14292-47EF-415B-A982-751A33B4D70D}"/>
              </a:ext>
            </a:extLst>
          </p:cNvPr>
          <p:cNvSpPr>
            <a:spLocks noGrp="1"/>
          </p:cNvSpPr>
          <p:nvPr>
            <p:ph type="title"/>
          </p:nvPr>
        </p:nvSpPr>
        <p:spPr/>
        <p:txBody>
          <a:bodyPr/>
          <a:lstStyle/>
          <a:p>
            <a:r>
              <a:rPr lang="en-US" dirty="0"/>
              <a:t>Nazi Germany</a:t>
            </a:r>
          </a:p>
        </p:txBody>
      </p:sp>
      <p:sp>
        <p:nvSpPr>
          <p:cNvPr id="3" name="Content Placeholder 2">
            <a:extLst>
              <a:ext uri="{FF2B5EF4-FFF2-40B4-BE49-F238E27FC236}">
                <a16:creationId xmlns:a16="http://schemas.microsoft.com/office/drawing/2014/main" id="{B0DCA0CD-0574-400D-9586-8B63615D63AA}"/>
              </a:ext>
            </a:extLst>
          </p:cNvPr>
          <p:cNvSpPr>
            <a:spLocks noGrp="1"/>
          </p:cNvSpPr>
          <p:nvPr>
            <p:ph idx="1"/>
          </p:nvPr>
        </p:nvSpPr>
        <p:spPr/>
        <p:txBody>
          <a:bodyPr/>
          <a:lstStyle/>
          <a:p>
            <a:r>
              <a:rPr lang="en-US" dirty="0"/>
              <a:t>Nazi Germany had more elaborate wage and price controls than the world had seen before</a:t>
            </a:r>
          </a:p>
          <a:p>
            <a:r>
              <a:rPr lang="en-US" dirty="0"/>
              <a:t>Despite how elaborate they were, they were enforced very strictly</a:t>
            </a:r>
          </a:p>
        </p:txBody>
      </p:sp>
    </p:spTree>
    <p:extLst>
      <p:ext uri="{BB962C8B-B14F-4D97-AF65-F5344CB8AC3E}">
        <p14:creationId xmlns:p14="http://schemas.microsoft.com/office/powerpoint/2010/main" val="3695188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643778-7F6C-4E8D-84D1-D5CDB99281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1D22F88D-6907-48AF-B024-346E855E0D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3ED2E3AD-3647-4275-B8B6-A07D41422656}"/>
              </a:ext>
            </a:extLst>
          </p:cNvPr>
          <p:cNvSpPr>
            <a:spLocks noGrp="1"/>
          </p:cNvSpPr>
          <p:nvPr>
            <p:ph type="title"/>
          </p:nvPr>
        </p:nvSpPr>
        <p:spPr>
          <a:xfrm>
            <a:off x="496112" y="685801"/>
            <a:ext cx="2743200" cy="5105400"/>
          </a:xfrm>
        </p:spPr>
        <p:txBody>
          <a:bodyPr>
            <a:normAutofit/>
          </a:bodyPr>
          <a:lstStyle/>
          <a:p>
            <a:pPr algn="l"/>
            <a:r>
              <a:rPr lang="en-US" sz="3200">
                <a:solidFill>
                  <a:srgbClr val="FFFFFF"/>
                </a:solidFill>
              </a:rPr>
              <a:t>Conditions under which wage and price controls were created</a:t>
            </a:r>
          </a:p>
        </p:txBody>
      </p:sp>
      <p:grpSp>
        <p:nvGrpSpPr>
          <p:cNvPr id="12" name="Group 11">
            <a:extLst>
              <a:ext uri="{FF2B5EF4-FFF2-40B4-BE49-F238E27FC236}">
                <a16:creationId xmlns:a16="http://schemas.microsoft.com/office/drawing/2014/main" id="{F3842748-48B5-4DD0-A06A-A31C74024A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3" name="Freeform 6">
              <a:extLst>
                <a:ext uri="{FF2B5EF4-FFF2-40B4-BE49-F238E27FC236}">
                  <a16:creationId xmlns:a16="http://schemas.microsoft.com/office/drawing/2014/main" id="{548E99BE-1071-4690-9B9C-07926CEE5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id="{9301F039-B467-413A-B25C-770E51069D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5" name="Freeform 8">
              <a:extLst>
                <a:ext uri="{FF2B5EF4-FFF2-40B4-BE49-F238E27FC236}">
                  <a16:creationId xmlns:a16="http://schemas.microsoft.com/office/drawing/2014/main" id="{9F06AEC1-5558-49E8-8CAC-FEBD00DF0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6" name="Freeform 9">
              <a:extLst>
                <a:ext uri="{FF2B5EF4-FFF2-40B4-BE49-F238E27FC236}">
                  <a16:creationId xmlns:a16="http://schemas.microsoft.com/office/drawing/2014/main" id="{D10B76B9-BA68-471E-B58C-ED91198A9F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 name="Freeform 10">
              <a:extLst>
                <a:ext uri="{FF2B5EF4-FFF2-40B4-BE49-F238E27FC236}">
                  <a16:creationId xmlns:a16="http://schemas.microsoft.com/office/drawing/2014/main" id="{FEB3913B-54A3-490E-BA4B-5D0330990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id="{F75DC961-08A4-46F8-8A80-2E1FB977E1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3" name="Content Placeholder 2">
            <a:extLst>
              <a:ext uri="{FF2B5EF4-FFF2-40B4-BE49-F238E27FC236}">
                <a16:creationId xmlns:a16="http://schemas.microsoft.com/office/drawing/2014/main" id="{766C9424-ACC6-4E90-A81E-68B965274BAE}"/>
              </a:ext>
            </a:extLst>
          </p:cNvPr>
          <p:cNvSpPr>
            <a:spLocks noGrp="1"/>
          </p:cNvSpPr>
          <p:nvPr>
            <p:ph idx="1"/>
          </p:nvPr>
        </p:nvSpPr>
        <p:spPr>
          <a:xfrm>
            <a:off x="5117106" y="685801"/>
            <a:ext cx="6385918" cy="5105400"/>
          </a:xfrm>
        </p:spPr>
        <p:txBody>
          <a:bodyPr>
            <a:normAutofit/>
          </a:bodyPr>
          <a:lstStyle/>
          <a:p>
            <a:r>
              <a:rPr lang="en-US" sz="2000"/>
              <a:t>To the Nazis, wage and price controls were not used as a solution to economic problems such as inflation</a:t>
            </a:r>
          </a:p>
          <a:p>
            <a:r>
              <a:rPr lang="en-US" sz="2000"/>
              <a:t>Therefore, it was not put into effect temporarily with the intent to be rid of as soon the current economic system was running smoothly again</a:t>
            </a:r>
          </a:p>
          <a:p>
            <a:r>
              <a:rPr lang="en-US" sz="2000"/>
              <a:t>It was structured as part of the normal, existing collectivist economic system of the Reich</a:t>
            </a:r>
          </a:p>
          <a:p>
            <a:endParaRPr lang="en-US" sz="2000"/>
          </a:p>
        </p:txBody>
      </p:sp>
    </p:spTree>
    <p:extLst>
      <p:ext uri="{BB962C8B-B14F-4D97-AF65-F5344CB8AC3E}">
        <p14:creationId xmlns:p14="http://schemas.microsoft.com/office/powerpoint/2010/main" val="4164999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659138C-74A1-445B-848C-3608AE871A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75000"/>
              <a:lumOff val="25000"/>
            </a:schemeClr>
          </a:solidFill>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7DFD7409-66D7-4C9C-B528-E79EB64A4D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7455" y="0"/>
            <a:ext cx="5014912" cy="6862763"/>
            <a:chOff x="2928938" y="-4763"/>
            <a:chExt cx="5014912" cy="6862763"/>
          </a:xfrm>
        </p:grpSpPr>
        <p:sp>
          <p:nvSpPr>
            <p:cNvPr id="11" name="Freeform 6">
              <a:extLst>
                <a:ext uri="{FF2B5EF4-FFF2-40B4-BE49-F238E27FC236}">
                  <a16:creationId xmlns:a16="http://schemas.microsoft.com/office/drawing/2014/main" id="{87990EF0-5F6F-4FE3-AA65-8968AF2DF8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lumMod val="75000"/>
              </a:schemeClr>
            </a:solidFill>
            <a:ln>
              <a:noFill/>
            </a:ln>
          </p:spPr>
        </p:sp>
        <p:sp>
          <p:nvSpPr>
            <p:cNvPr id="12" name="Freeform 7">
              <a:extLst>
                <a:ext uri="{FF2B5EF4-FFF2-40B4-BE49-F238E27FC236}">
                  <a16:creationId xmlns:a16="http://schemas.microsoft.com/office/drawing/2014/main" id="{D78F7598-94C7-46E9-8B2A-CB44A0F252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rgbClr val="595959"/>
            </a:solidFill>
            <a:ln>
              <a:noFill/>
            </a:ln>
          </p:spPr>
        </p:sp>
        <p:sp>
          <p:nvSpPr>
            <p:cNvPr id="13" name="Freeform 12">
              <a:extLst>
                <a:ext uri="{FF2B5EF4-FFF2-40B4-BE49-F238E27FC236}">
                  <a16:creationId xmlns:a16="http://schemas.microsoft.com/office/drawing/2014/main" id="{99D2CBB1-072D-4875-B7D7-CADB0ABF30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rgbClr val="262626"/>
            </a:solidFill>
            <a:ln>
              <a:noFill/>
            </a:ln>
          </p:spPr>
        </p:sp>
        <p:sp>
          <p:nvSpPr>
            <p:cNvPr id="14" name="Freeform 13">
              <a:extLst>
                <a:ext uri="{FF2B5EF4-FFF2-40B4-BE49-F238E27FC236}">
                  <a16:creationId xmlns:a16="http://schemas.microsoft.com/office/drawing/2014/main" id="{58F600B4-EE22-4BA5-A764-9D80C335C3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15" name="Freeform 14">
              <a:extLst>
                <a:ext uri="{FF2B5EF4-FFF2-40B4-BE49-F238E27FC236}">
                  <a16:creationId xmlns:a16="http://schemas.microsoft.com/office/drawing/2014/main" id="{1E8DAD02-2B30-48A9-ACE0-2E91930918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16" name="Freeform 15">
              <a:extLst>
                <a:ext uri="{FF2B5EF4-FFF2-40B4-BE49-F238E27FC236}">
                  <a16:creationId xmlns:a16="http://schemas.microsoft.com/office/drawing/2014/main" id="{F8F76B12-142C-41AF-B239-F414ABCFA2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rgbClr val="404040"/>
            </a:solidFill>
            <a:ln>
              <a:noFill/>
            </a:ln>
          </p:spPr>
        </p:sp>
      </p:grpSp>
      <p:sp useBgFill="1">
        <p:nvSpPr>
          <p:cNvPr id="18" name="Rectangle 17">
            <a:extLst>
              <a:ext uri="{FF2B5EF4-FFF2-40B4-BE49-F238E27FC236}">
                <a16:creationId xmlns:a16="http://schemas.microsoft.com/office/drawing/2014/main" id="{225F4217-4021-45A0-812B-398F9A7A93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8929" y="667808"/>
            <a:ext cx="10894142" cy="5580592"/>
          </a:xfrm>
          <a:prstGeom prst="rect">
            <a:avLst/>
          </a:prstGeom>
          <a:ln w="3175" cap="sq">
            <a:solidFill>
              <a:schemeClr val="bg1">
                <a:lumMod val="65000"/>
              </a:schemeClr>
            </a:solidFill>
            <a:miter lim="800000"/>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6C6A2A-6C76-4710-B26C-A30ACB6C670D}"/>
              </a:ext>
            </a:extLst>
          </p:cNvPr>
          <p:cNvSpPr>
            <a:spLocks noGrp="1"/>
          </p:cNvSpPr>
          <p:nvPr>
            <p:ph type="title"/>
          </p:nvPr>
        </p:nvSpPr>
        <p:spPr>
          <a:xfrm>
            <a:off x="1189702" y="1261872"/>
            <a:ext cx="3145536" cy="4334256"/>
          </a:xfrm>
        </p:spPr>
        <p:txBody>
          <a:bodyPr>
            <a:normAutofit/>
          </a:bodyPr>
          <a:lstStyle/>
          <a:p>
            <a:pPr algn="r"/>
            <a:r>
              <a:rPr lang="en-US" sz="3600"/>
              <a:t>Why were these wage and price controls necessary in Nazi Germany though?</a:t>
            </a:r>
          </a:p>
        </p:txBody>
      </p:sp>
      <p:cxnSp>
        <p:nvCxnSpPr>
          <p:cNvPr id="20" name="Straight Connector 19">
            <a:extLst>
              <a:ext uri="{FF2B5EF4-FFF2-40B4-BE49-F238E27FC236}">
                <a16:creationId xmlns:a16="http://schemas.microsoft.com/office/drawing/2014/main" id="{486F4EBC-E415-40E4-A8BA-BA66F0B632C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5" y="1920240"/>
            <a:ext cx="0" cy="301752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2969AB0-DD35-4568-ADFC-862377FD0AE0}"/>
              </a:ext>
            </a:extLst>
          </p:cNvPr>
          <p:cNvSpPr>
            <a:spLocks noGrp="1"/>
          </p:cNvSpPr>
          <p:nvPr>
            <p:ph idx="1"/>
          </p:nvPr>
        </p:nvSpPr>
        <p:spPr>
          <a:xfrm>
            <a:off x="5007932" y="1261873"/>
            <a:ext cx="5951013" cy="4449422"/>
          </a:xfrm>
        </p:spPr>
        <p:txBody>
          <a:bodyPr>
            <a:normAutofit/>
          </a:bodyPr>
          <a:lstStyle/>
          <a:p>
            <a:pPr>
              <a:lnSpc>
                <a:spcPct val="90000"/>
              </a:lnSpc>
            </a:pPr>
            <a:r>
              <a:rPr lang="en-US" sz="1900"/>
              <a:t>They performed important tasks in Hitler’s game plan</a:t>
            </a:r>
          </a:p>
          <a:p>
            <a:pPr>
              <a:lnSpc>
                <a:spcPct val="90000"/>
              </a:lnSpc>
            </a:pPr>
            <a:r>
              <a:rPr lang="en-US" sz="1900"/>
              <a:t>You can find more detail on Hitler’s game plan in his book, Mein Kamph</a:t>
            </a:r>
          </a:p>
          <a:p>
            <a:pPr>
              <a:lnSpc>
                <a:spcPct val="90000"/>
              </a:lnSpc>
            </a:pPr>
            <a:r>
              <a:rPr lang="en-US" sz="1900"/>
              <a:t>For now, you just need to know that Hitler used them with the intention of securing for Germans their land and giving them the means to maintain future generations</a:t>
            </a:r>
          </a:p>
          <a:p>
            <a:pPr>
              <a:lnSpc>
                <a:spcPct val="90000"/>
              </a:lnSpc>
            </a:pPr>
            <a:r>
              <a:rPr lang="en-US" sz="1900"/>
              <a:t>In other words, he needed to build a war economy or a system that would allow the Nazis to control the activities of the population and defend Germany from foreign forces and a centralized planning system was the only way to do that</a:t>
            </a:r>
          </a:p>
          <a:p>
            <a:pPr>
              <a:lnSpc>
                <a:spcPct val="90000"/>
              </a:lnSpc>
            </a:pPr>
            <a:r>
              <a:rPr lang="en-US" sz="1900"/>
              <a:t>A market economy would not be able to control people or achieve these desired ends</a:t>
            </a:r>
          </a:p>
        </p:txBody>
      </p:sp>
    </p:spTree>
    <p:extLst>
      <p:ext uri="{BB962C8B-B14F-4D97-AF65-F5344CB8AC3E}">
        <p14:creationId xmlns:p14="http://schemas.microsoft.com/office/powerpoint/2010/main" val="259907668"/>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659138C-74A1-445B-848C-3608AE871A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75000"/>
              <a:lumOff val="25000"/>
            </a:schemeClr>
          </a:solidFill>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7DFD7409-66D7-4C9C-B528-E79EB64A4D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7455" y="0"/>
            <a:ext cx="5014912" cy="6862763"/>
            <a:chOff x="2928938" y="-4763"/>
            <a:chExt cx="5014912" cy="6862763"/>
          </a:xfrm>
        </p:grpSpPr>
        <p:sp>
          <p:nvSpPr>
            <p:cNvPr id="11" name="Freeform 6">
              <a:extLst>
                <a:ext uri="{FF2B5EF4-FFF2-40B4-BE49-F238E27FC236}">
                  <a16:creationId xmlns:a16="http://schemas.microsoft.com/office/drawing/2014/main" id="{87990EF0-5F6F-4FE3-AA65-8968AF2DF8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lumMod val="75000"/>
              </a:schemeClr>
            </a:solidFill>
            <a:ln>
              <a:noFill/>
            </a:ln>
          </p:spPr>
        </p:sp>
        <p:sp>
          <p:nvSpPr>
            <p:cNvPr id="12" name="Freeform 7">
              <a:extLst>
                <a:ext uri="{FF2B5EF4-FFF2-40B4-BE49-F238E27FC236}">
                  <a16:creationId xmlns:a16="http://schemas.microsoft.com/office/drawing/2014/main" id="{D78F7598-94C7-46E9-8B2A-CB44A0F252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rgbClr val="595959"/>
            </a:solidFill>
            <a:ln>
              <a:noFill/>
            </a:ln>
          </p:spPr>
        </p:sp>
        <p:sp>
          <p:nvSpPr>
            <p:cNvPr id="13" name="Freeform 12">
              <a:extLst>
                <a:ext uri="{FF2B5EF4-FFF2-40B4-BE49-F238E27FC236}">
                  <a16:creationId xmlns:a16="http://schemas.microsoft.com/office/drawing/2014/main" id="{99D2CBB1-072D-4875-B7D7-CADB0ABF30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rgbClr val="262626"/>
            </a:solidFill>
            <a:ln>
              <a:noFill/>
            </a:ln>
          </p:spPr>
        </p:sp>
        <p:sp>
          <p:nvSpPr>
            <p:cNvPr id="14" name="Freeform 13">
              <a:extLst>
                <a:ext uri="{FF2B5EF4-FFF2-40B4-BE49-F238E27FC236}">
                  <a16:creationId xmlns:a16="http://schemas.microsoft.com/office/drawing/2014/main" id="{58F600B4-EE22-4BA5-A764-9D80C335C3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15" name="Freeform 14">
              <a:extLst>
                <a:ext uri="{FF2B5EF4-FFF2-40B4-BE49-F238E27FC236}">
                  <a16:creationId xmlns:a16="http://schemas.microsoft.com/office/drawing/2014/main" id="{1E8DAD02-2B30-48A9-ACE0-2E91930918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16" name="Freeform 15">
              <a:extLst>
                <a:ext uri="{FF2B5EF4-FFF2-40B4-BE49-F238E27FC236}">
                  <a16:creationId xmlns:a16="http://schemas.microsoft.com/office/drawing/2014/main" id="{F8F76B12-142C-41AF-B239-F414ABCFA2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rgbClr val="404040"/>
            </a:solidFill>
            <a:ln>
              <a:noFill/>
            </a:ln>
          </p:spPr>
        </p:sp>
      </p:grpSp>
      <p:sp useBgFill="1">
        <p:nvSpPr>
          <p:cNvPr id="18" name="Rectangle 17">
            <a:extLst>
              <a:ext uri="{FF2B5EF4-FFF2-40B4-BE49-F238E27FC236}">
                <a16:creationId xmlns:a16="http://schemas.microsoft.com/office/drawing/2014/main" id="{225F4217-4021-45A0-812B-398F9A7A93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8929" y="667808"/>
            <a:ext cx="10894142" cy="5580592"/>
          </a:xfrm>
          <a:prstGeom prst="rect">
            <a:avLst/>
          </a:prstGeom>
          <a:ln w="3175" cap="sq">
            <a:solidFill>
              <a:schemeClr val="bg1">
                <a:lumMod val="65000"/>
              </a:schemeClr>
            </a:solidFill>
            <a:miter lim="800000"/>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9DB400-172E-4CB8-BD45-EB1DA74B559D}"/>
              </a:ext>
            </a:extLst>
          </p:cNvPr>
          <p:cNvSpPr>
            <a:spLocks noGrp="1"/>
          </p:cNvSpPr>
          <p:nvPr>
            <p:ph type="title"/>
          </p:nvPr>
        </p:nvSpPr>
        <p:spPr>
          <a:xfrm>
            <a:off x="1189702" y="1261872"/>
            <a:ext cx="3145536" cy="4334256"/>
          </a:xfrm>
        </p:spPr>
        <p:txBody>
          <a:bodyPr>
            <a:normAutofit/>
          </a:bodyPr>
          <a:lstStyle/>
          <a:p>
            <a:pPr algn="r"/>
            <a:r>
              <a:rPr lang="en-US" sz="3600"/>
              <a:t>Most common characteristic of modern war economies</a:t>
            </a:r>
          </a:p>
        </p:txBody>
      </p:sp>
      <p:cxnSp>
        <p:nvCxnSpPr>
          <p:cNvPr id="20" name="Straight Connector 19">
            <a:extLst>
              <a:ext uri="{FF2B5EF4-FFF2-40B4-BE49-F238E27FC236}">
                <a16:creationId xmlns:a16="http://schemas.microsoft.com/office/drawing/2014/main" id="{486F4EBC-E415-40E4-A8BA-BA66F0B632C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5" y="1920240"/>
            <a:ext cx="0" cy="301752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126E8D9-B353-4A55-8D8F-620E2EAA2355}"/>
              </a:ext>
            </a:extLst>
          </p:cNvPr>
          <p:cNvSpPr>
            <a:spLocks noGrp="1"/>
          </p:cNvSpPr>
          <p:nvPr>
            <p:ph idx="1"/>
          </p:nvPr>
        </p:nvSpPr>
        <p:spPr>
          <a:xfrm>
            <a:off x="5007932" y="1261873"/>
            <a:ext cx="5951013" cy="4449422"/>
          </a:xfrm>
        </p:spPr>
        <p:txBody>
          <a:bodyPr>
            <a:normAutofit/>
          </a:bodyPr>
          <a:lstStyle/>
          <a:p>
            <a:pPr>
              <a:lnSpc>
                <a:spcPct val="90000"/>
              </a:lnSpc>
            </a:pPr>
            <a:r>
              <a:rPr lang="en-US" sz="1700"/>
              <a:t>High proportion of Gross National Product consumed by Govt</a:t>
            </a:r>
          </a:p>
          <a:p>
            <a:pPr>
              <a:lnSpc>
                <a:spcPct val="90000"/>
              </a:lnSpc>
            </a:pPr>
            <a:r>
              <a:rPr lang="en-US" sz="1700"/>
              <a:t>Tactics of wage and price controls, inflationary financing, and rationing used</a:t>
            </a:r>
          </a:p>
          <a:p>
            <a:pPr>
              <a:lnSpc>
                <a:spcPct val="90000"/>
              </a:lnSpc>
            </a:pPr>
            <a:r>
              <a:rPr lang="en-US" sz="1700"/>
              <a:t>During war, govt needs to make its supplies as cheap as possible for itself</a:t>
            </a:r>
          </a:p>
          <a:p>
            <a:pPr>
              <a:lnSpc>
                <a:spcPct val="90000"/>
              </a:lnSpc>
            </a:pPr>
            <a:r>
              <a:rPr lang="en-US" sz="1700"/>
              <a:t>In practice, this refers to govt printing money </a:t>
            </a:r>
          </a:p>
          <a:p>
            <a:pPr>
              <a:lnSpc>
                <a:spcPct val="90000"/>
              </a:lnSpc>
            </a:pPr>
            <a:r>
              <a:rPr lang="en-US" sz="1700"/>
              <a:t>It is willing to risk inflation to pay for its purchases because productive resources are likely to be in excess demand</a:t>
            </a:r>
          </a:p>
          <a:p>
            <a:pPr>
              <a:lnSpc>
                <a:spcPct val="90000"/>
              </a:lnSpc>
            </a:pPr>
            <a:r>
              <a:rPr lang="en-US" sz="1700"/>
              <a:t>The excess demand issue is resolved by creating a rationing system whereby the government can allocate resources as it wishes and direct those it needs to the government to make sure it is stocked up on necessary supplies while spreading the rest evenly amongst the remainder of the population</a:t>
            </a:r>
          </a:p>
          <a:p>
            <a:pPr>
              <a:lnSpc>
                <a:spcPct val="90000"/>
              </a:lnSpc>
            </a:pPr>
            <a:endParaRPr lang="en-US" sz="1700"/>
          </a:p>
          <a:p>
            <a:pPr>
              <a:lnSpc>
                <a:spcPct val="90000"/>
              </a:lnSpc>
            </a:pPr>
            <a:endParaRPr lang="en-US" sz="1700"/>
          </a:p>
        </p:txBody>
      </p:sp>
    </p:spTree>
    <p:extLst>
      <p:ext uri="{BB962C8B-B14F-4D97-AF65-F5344CB8AC3E}">
        <p14:creationId xmlns:p14="http://schemas.microsoft.com/office/powerpoint/2010/main" val="2878655895"/>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4DFAAE7-061D-4086-99EC-872CB3050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1DA041-7B4B-4404-BB64-36E0521EF224}"/>
              </a:ext>
            </a:extLst>
          </p:cNvPr>
          <p:cNvSpPr>
            <a:spLocks noGrp="1"/>
          </p:cNvSpPr>
          <p:nvPr>
            <p:ph type="title"/>
          </p:nvPr>
        </p:nvSpPr>
        <p:spPr>
          <a:xfrm>
            <a:off x="3854451" y="685800"/>
            <a:ext cx="7648573" cy="1752599"/>
          </a:xfrm>
        </p:spPr>
        <p:txBody>
          <a:bodyPr>
            <a:normAutofit/>
          </a:bodyPr>
          <a:lstStyle/>
          <a:p>
            <a:r>
              <a:rPr lang="en-US" dirty="0"/>
              <a:t>Effect of wage and price controls</a:t>
            </a:r>
          </a:p>
        </p:txBody>
      </p:sp>
      <p:sp>
        <p:nvSpPr>
          <p:cNvPr id="10" name="Rectangle 9">
            <a:extLst>
              <a:ext uri="{FF2B5EF4-FFF2-40B4-BE49-F238E27FC236}">
                <a16:creationId xmlns:a16="http://schemas.microsoft.com/office/drawing/2014/main" id="{E7570099-A243-48DD-9EAE-36F4AC095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2" name="Freeform 6">
            <a:extLst>
              <a:ext uri="{FF2B5EF4-FFF2-40B4-BE49-F238E27FC236}">
                <a16:creationId xmlns:a16="http://schemas.microsoft.com/office/drawing/2014/main" id="{45E4A74B-6514-424A-ADFA-C232FA6B90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5233" y="1"/>
            <a:ext cx="858884" cy="2780957"/>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lumMod val="75000"/>
            </a:schemeClr>
          </a:solidFill>
          <a:ln>
            <a:noFill/>
          </a:ln>
        </p:spPr>
      </p:sp>
      <p:sp>
        <p:nvSpPr>
          <p:cNvPr id="14" name="Freeform 7">
            <a:extLst>
              <a:ext uri="{FF2B5EF4-FFF2-40B4-BE49-F238E27FC236}">
                <a16:creationId xmlns:a16="http://schemas.microsoft.com/office/drawing/2014/main" id="{F61C5C86-C785-4B92-9F2D-133B8B8C24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1424" y="1"/>
            <a:ext cx="835810" cy="2671495"/>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rgbClr val="595959"/>
          </a:solidFill>
          <a:ln>
            <a:noFill/>
          </a:ln>
        </p:spPr>
      </p:sp>
      <p:sp>
        <p:nvSpPr>
          <p:cNvPr id="16" name="Freeform 12">
            <a:extLst>
              <a:ext uri="{FF2B5EF4-FFF2-40B4-BE49-F238E27FC236}">
                <a16:creationId xmlns:a16="http://schemas.microsoft.com/office/drawing/2014/main" id="{954D0BF9-002C-4D3A-A222-C166094A5D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1424" y="2585830"/>
            <a:ext cx="2175413" cy="4272171"/>
          </a:xfrm>
          <a:custGeom>
            <a:avLst/>
            <a:gdLst/>
            <a:ahLst/>
            <a:cxnLst/>
            <a:rect l="0" t="0" r="r" b="b"/>
            <a:pathLst>
              <a:path w="1697" h="2693">
                <a:moveTo>
                  <a:pt x="0" y="0"/>
                </a:moveTo>
                <a:lnTo>
                  <a:pt x="1622" y="2693"/>
                </a:lnTo>
                <a:lnTo>
                  <a:pt x="1697" y="2693"/>
                </a:lnTo>
                <a:lnTo>
                  <a:pt x="0" y="0"/>
                </a:lnTo>
                <a:close/>
              </a:path>
            </a:pathLst>
          </a:custGeom>
          <a:solidFill>
            <a:srgbClr val="262626"/>
          </a:solidFill>
          <a:ln>
            <a:noFill/>
          </a:ln>
        </p:spPr>
      </p:sp>
      <p:sp>
        <p:nvSpPr>
          <p:cNvPr id="18" name="Freeform 13">
            <a:extLst>
              <a:ext uri="{FF2B5EF4-FFF2-40B4-BE49-F238E27FC236}">
                <a16:creationId xmlns:a16="http://schemas.microsoft.com/office/drawing/2014/main" id="{6080EB6E-D69F-43B1-91EC-75C303342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9078" y="2695292"/>
            <a:ext cx="2690743" cy="4162709"/>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0" name="Freeform: Shape 19">
            <a:extLst>
              <a:ext uri="{FF2B5EF4-FFF2-40B4-BE49-F238E27FC236}">
                <a16:creationId xmlns:a16="http://schemas.microsoft.com/office/drawing/2014/main" id="{21BA816A-EE68-4A96-BA05-73303B2F4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5233" y="2690532"/>
            <a:ext cx="2904320" cy="4167469"/>
          </a:xfrm>
          <a:custGeom>
            <a:avLst/>
            <a:gdLst>
              <a:gd name="connsiteX0" fmla="*/ 0 w 2904320"/>
              <a:gd name="connsiteY0" fmla="*/ 0 h 4167469"/>
              <a:gd name="connsiteX1" fmla="*/ 288431 w 2904320"/>
              <a:gd name="connsiteY1" fmla="*/ 90425 h 4167469"/>
              <a:gd name="connsiteX2" fmla="*/ 2904320 w 2904320"/>
              <a:gd name="connsiteY2" fmla="*/ 3220465 h 4167469"/>
              <a:gd name="connsiteX3" fmla="*/ 2904320 w 2904320"/>
              <a:gd name="connsiteY3" fmla="*/ 4167469 h 4167469"/>
              <a:gd name="connsiteX4" fmla="*/ 2694589 w 2904320"/>
              <a:gd name="connsiteY4" fmla="*/ 4167469 h 4167469"/>
              <a:gd name="connsiteX5" fmla="*/ 3846 w 2904320"/>
              <a:gd name="connsiteY5" fmla="*/ 4759 h 4167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4320" h="4167469">
                <a:moveTo>
                  <a:pt x="0" y="0"/>
                </a:moveTo>
                <a:lnTo>
                  <a:pt x="288431" y="90425"/>
                </a:lnTo>
                <a:lnTo>
                  <a:pt x="2904320" y="3220465"/>
                </a:lnTo>
                <a:lnTo>
                  <a:pt x="2904320" y="4167469"/>
                </a:lnTo>
                <a:lnTo>
                  <a:pt x="2694589" y="4167469"/>
                </a:lnTo>
                <a:lnTo>
                  <a:pt x="3846" y="4759"/>
                </a:lnTo>
                <a:close/>
              </a:path>
            </a:pathLst>
          </a:custGeom>
          <a:solidFill>
            <a:schemeClr val="accent1">
              <a:lumMod val="75000"/>
            </a:schemeClr>
          </a:solidFill>
          <a:ln>
            <a:noFill/>
          </a:ln>
        </p:spPr>
      </p:sp>
      <p:sp>
        <p:nvSpPr>
          <p:cNvPr id="22" name="Freeform 15">
            <a:extLst>
              <a:ext uri="{FF2B5EF4-FFF2-40B4-BE49-F238E27FC236}">
                <a16:creationId xmlns:a16="http://schemas.microsoft.com/office/drawing/2014/main" id="{22A94CDB-5D63-4C75-9CB6-6C18CDF37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1424" y="2581071"/>
            <a:ext cx="2894568" cy="427693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rgbClr val="404040"/>
          </a:solidFill>
          <a:ln>
            <a:noFill/>
          </a:ln>
        </p:spPr>
      </p:sp>
      <p:sp>
        <p:nvSpPr>
          <p:cNvPr id="3" name="Content Placeholder 2">
            <a:extLst>
              <a:ext uri="{FF2B5EF4-FFF2-40B4-BE49-F238E27FC236}">
                <a16:creationId xmlns:a16="http://schemas.microsoft.com/office/drawing/2014/main" id="{1220AC2D-760F-412C-AC51-5A1B4835AC09}"/>
              </a:ext>
            </a:extLst>
          </p:cNvPr>
          <p:cNvSpPr>
            <a:spLocks noGrp="1"/>
          </p:cNvSpPr>
          <p:nvPr>
            <p:ph idx="1"/>
          </p:nvPr>
        </p:nvSpPr>
        <p:spPr>
          <a:xfrm>
            <a:off x="3854451" y="2666999"/>
            <a:ext cx="7648572" cy="3124201"/>
          </a:xfrm>
        </p:spPr>
        <p:txBody>
          <a:bodyPr anchor="t">
            <a:normAutofit/>
          </a:bodyPr>
          <a:lstStyle/>
          <a:p>
            <a:pPr marL="0" indent="0">
              <a:buNone/>
            </a:pPr>
            <a:r>
              <a:rPr lang="en-US" sz="2000" dirty="0"/>
              <a:t>Germany still suffered some classical weaknesses of wage and price controls</a:t>
            </a:r>
          </a:p>
          <a:p>
            <a:pPr marL="914400" lvl="1" indent="-457200">
              <a:buFont typeface="+mj-lt"/>
              <a:buAutoNum type="alphaLcParenR"/>
            </a:pPr>
            <a:r>
              <a:rPr lang="en-US" dirty="0"/>
              <a:t>Goods were withdrawn from the market</a:t>
            </a:r>
          </a:p>
          <a:p>
            <a:pPr marL="914400" lvl="1" indent="-457200">
              <a:buFont typeface="+mj-lt"/>
              <a:buAutoNum type="alphaLcParenR"/>
            </a:pPr>
            <a:r>
              <a:rPr lang="en-US" dirty="0"/>
              <a:t>Reduction in quality of produced goods</a:t>
            </a:r>
          </a:p>
          <a:p>
            <a:pPr marL="914400" lvl="1" indent="-457200">
              <a:buFont typeface="+mj-lt"/>
              <a:buAutoNum type="alphaLcParenR"/>
            </a:pPr>
            <a:r>
              <a:rPr lang="en-US" dirty="0"/>
              <a:t>Black market formation</a:t>
            </a:r>
          </a:p>
          <a:p>
            <a:pPr marL="914400" lvl="1" indent="-457200">
              <a:buFont typeface="+mj-lt"/>
              <a:buAutoNum type="alphaLcParenR"/>
            </a:pPr>
            <a:r>
              <a:rPr lang="en-US" dirty="0"/>
              <a:t>Bartering in place of previous all cash transactions</a:t>
            </a:r>
          </a:p>
        </p:txBody>
      </p:sp>
    </p:spTree>
    <p:extLst>
      <p:ext uri="{BB962C8B-B14F-4D97-AF65-F5344CB8AC3E}">
        <p14:creationId xmlns:p14="http://schemas.microsoft.com/office/powerpoint/2010/main" val="19513586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B0D2D-8DDF-4726-A4A2-866C8699E116}"/>
              </a:ext>
            </a:extLst>
          </p:cNvPr>
          <p:cNvSpPr>
            <a:spLocks noGrp="1"/>
          </p:cNvSpPr>
          <p:nvPr>
            <p:ph type="title"/>
          </p:nvPr>
        </p:nvSpPr>
        <p:spPr/>
        <p:txBody>
          <a:bodyPr/>
          <a:lstStyle/>
          <a:p>
            <a:r>
              <a:rPr lang="en-US" dirty="0"/>
              <a:t>Why did the German economy respond so quickly to Nazi planning measures?</a:t>
            </a:r>
          </a:p>
        </p:txBody>
      </p:sp>
      <p:sp>
        <p:nvSpPr>
          <p:cNvPr id="3" name="Content Placeholder 2">
            <a:extLst>
              <a:ext uri="{FF2B5EF4-FFF2-40B4-BE49-F238E27FC236}">
                <a16:creationId xmlns:a16="http://schemas.microsoft.com/office/drawing/2014/main" id="{98BE51FE-89EA-4C52-9798-F36C75C13DE3}"/>
              </a:ext>
            </a:extLst>
          </p:cNvPr>
          <p:cNvSpPr>
            <a:spLocks noGrp="1"/>
          </p:cNvSpPr>
          <p:nvPr>
            <p:ph idx="1"/>
          </p:nvPr>
        </p:nvSpPr>
        <p:spPr/>
        <p:txBody>
          <a:bodyPr>
            <a:normAutofit fontScale="92500" lnSpcReduction="10000"/>
          </a:bodyPr>
          <a:lstStyle/>
          <a:p>
            <a:r>
              <a:rPr lang="en-US" dirty="0"/>
              <a:t>A little known fact about Germany at the time is that its governing system and economy were already set up very well for totalitarian governance</a:t>
            </a:r>
          </a:p>
          <a:p>
            <a:pPr lvl="1"/>
            <a:r>
              <a:rPr lang="en-US" dirty="0"/>
              <a:t>Cartelization of the economy</a:t>
            </a:r>
          </a:p>
          <a:p>
            <a:pPr lvl="1"/>
            <a:r>
              <a:rPr lang="en-US" dirty="0"/>
              <a:t>State control of banks</a:t>
            </a:r>
          </a:p>
          <a:p>
            <a:pPr lvl="1"/>
            <a:r>
              <a:rPr lang="en-US" dirty="0"/>
              <a:t>Ownership of sizeable fraction of industry</a:t>
            </a:r>
          </a:p>
          <a:p>
            <a:pPr lvl="1"/>
            <a:r>
              <a:rPr lang="en-US" dirty="0"/>
              <a:t>Regulation of many aspects of business activity</a:t>
            </a:r>
          </a:p>
          <a:p>
            <a:pPr lvl="1"/>
            <a:r>
              <a:rPr lang="en-US" dirty="0"/>
              <a:t>Organization of labor into units with central control and the govt working closely together</a:t>
            </a:r>
          </a:p>
          <a:p>
            <a:pPr lvl="1"/>
            <a:r>
              <a:rPr lang="en-US" dirty="0"/>
              <a:t>Intervention in foreign trade</a:t>
            </a:r>
          </a:p>
        </p:txBody>
      </p:sp>
    </p:spTree>
    <p:extLst>
      <p:ext uri="{BB962C8B-B14F-4D97-AF65-F5344CB8AC3E}">
        <p14:creationId xmlns:p14="http://schemas.microsoft.com/office/powerpoint/2010/main" val="33370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C651D-E1FF-4EB0-87D1-29870A5EB8BB}"/>
              </a:ext>
            </a:extLst>
          </p:cNvPr>
          <p:cNvSpPr>
            <a:spLocks noGrp="1"/>
          </p:cNvSpPr>
          <p:nvPr>
            <p:ph type="title"/>
          </p:nvPr>
        </p:nvSpPr>
        <p:spPr/>
        <p:txBody>
          <a:bodyPr/>
          <a:lstStyle/>
          <a:p>
            <a:r>
              <a:rPr lang="en-US" dirty="0"/>
              <a:t>Where did these elements of totalitarian regime come from?</a:t>
            </a:r>
          </a:p>
        </p:txBody>
      </p:sp>
      <p:sp>
        <p:nvSpPr>
          <p:cNvPr id="3" name="Content Placeholder 2">
            <a:extLst>
              <a:ext uri="{FF2B5EF4-FFF2-40B4-BE49-F238E27FC236}">
                <a16:creationId xmlns:a16="http://schemas.microsoft.com/office/drawing/2014/main" id="{372C3808-4840-49A5-849F-E11C026DF54C}"/>
              </a:ext>
            </a:extLst>
          </p:cNvPr>
          <p:cNvSpPr>
            <a:spLocks noGrp="1"/>
          </p:cNvSpPr>
          <p:nvPr>
            <p:ph idx="1"/>
          </p:nvPr>
        </p:nvSpPr>
        <p:spPr/>
        <p:txBody>
          <a:bodyPr/>
          <a:lstStyle/>
          <a:p>
            <a:r>
              <a:rPr lang="en-US" dirty="0"/>
              <a:t>They were born with the emergence of the Weimer Republic</a:t>
            </a:r>
          </a:p>
          <a:p>
            <a:r>
              <a:rPr lang="en-US" dirty="0"/>
              <a:t>Weimer Republic held socially democratic principles</a:t>
            </a:r>
          </a:p>
          <a:p>
            <a:r>
              <a:rPr lang="en-US" dirty="0"/>
              <a:t>Weimer Republic lasted from 1919 to 1933 when Hitler and his Nazis took over</a:t>
            </a:r>
          </a:p>
          <a:p>
            <a:endParaRPr lang="en-US" dirty="0"/>
          </a:p>
        </p:txBody>
      </p:sp>
    </p:spTree>
    <p:extLst>
      <p:ext uri="{BB962C8B-B14F-4D97-AF65-F5344CB8AC3E}">
        <p14:creationId xmlns:p14="http://schemas.microsoft.com/office/powerpoint/2010/main" val="16824437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27774-6639-418C-BCBE-F6BD9C2C27CF}"/>
              </a:ext>
            </a:extLst>
          </p:cNvPr>
          <p:cNvSpPr>
            <a:spLocks noGrp="1"/>
          </p:cNvSpPr>
          <p:nvPr>
            <p:ph type="title"/>
          </p:nvPr>
        </p:nvSpPr>
        <p:spPr/>
        <p:txBody>
          <a:bodyPr/>
          <a:lstStyle/>
          <a:p>
            <a:r>
              <a:rPr lang="en-US" dirty="0"/>
              <a:t>When Hitler took over</a:t>
            </a:r>
          </a:p>
        </p:txBody>
      </p:sp>
      <p:sp>
        <p:nvSpPr>
          <p:cNvPr id="3" name="Content Placeholder 2">
            <a:extLst>
              <a:ext uri="{FF2B5EF4-FFF2-40B4-BE49-F238E27FC236}">
                <a16:creationId xmlns:a16="http://schemas.microsoft.com/office/drawing/2014/main" id="{C56A0FF8-C4F0-4CDC-A8B1-401C4C19C5D4}"/>
              </a:ext>
            </a:extLst>
          </p:cNvPr>
          <p:cNvSpPr>
            <a:spLocks noGrp="1"/>
          </p:cNvSpPr>
          <p:nvPr>
            <p:ph idx="1"/>
          </p:nvPr>
        </p:nvSpPr>
        <p:spPr/>
        <p:txBody>
          <a:bodyPr/>
          <a:lstStyle/>
          <a:p>
            <a:r>
              <a:rPr lang="en-US" dirty="0"/>
              <a:t>Therefore, some of state control was a result of deliberate policy design by the </a:t>
            </a:r>
            <a:r>
              <a:rPr lang="en-US" dirty="0" err="1"/>
              <a:t>Weimers</a:t>
            </a:r>
            <a:endParaRPr lang="en-US" dirty="0"/>
          </a:p>
          <a:p>
            <a:pPr lvl="1"/>
            <a:r>
              <a:rPr lang="en-US" dirty="0"/>
              <a:t>i.e. trade unions were enforced by industrial policy</a:t>
            </a:r>
          </a:p>
          <a:p>
            <a:r>
              <a:rPr lang="en-US" dirty="0"/>
              <a:t>Other controls were born as a solution to experienced problems</a:t>
            </a:r>
          </a:p>
          <a:p>
            <a:pPr lvl="1"/>
            <a:r>
              <a:rPr lang="en-US" dirty="0"/>
              <a:t>i.e. nationalization of banks after 1931 banking crisis</a:t>
            </a:r>
          </a:p>
        </p:txBody>
      </p:sp>
    </p:spTree>
    <p:extLst>
      <p:ext uri="{BB962C8B-B14F-4D97-AF65-F5344CB8AC3E}">
        <p14:creationId xmlns:p14="http://schemas.microsoft.com/office/powerpoint/2010/main" val="728442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BB217-2EC2-4B46-89A0-67D8C09FEEB5}"/>
              </a:ext>
            </a:extLst>
          </p:cNvPr>
          <p:cNvSpPr>
            <a:spLocks noGrp="1"/>
          </p:cNvSpPr>
          <p:nvPr>
            <p:ph type="title"/>
          </p:nvPr>
        </p:nvSpPr>
        <p:spPr/>
        <p:txBody>
          <a:bodyPr/>
          <a:lstStyle/>
          <a:p>
            <a:r>
              <a:rPr lang="en-US" dirty="0"/>
              <a:t>When you don’t have a backup plan</a:t>
            </a:r>
          </a:p>
        </p:txBody>
      </p:sp>
      <p:sp>
        <p:nvSpPr>
          <p:cNvPr id="3" name="Content Placeholder 2">
            <a:extLst>
              <a:ext uri="{FF2B5EF4-FFF2-40B4-BE49-F238E27FC236}">
                <a16:creationId xmlns:a16="http://schemas.microsoft.com/office/drawing/2014/main" id="{BB7D22CC-4BF7-4DEA-B6FF-167CDA6B9416}"/>
              </a:ext>
            </a:extLst>
          </p:cNvPr>
          <p:cNvSpPr>
            <a:spLocks noGrp="1"/>
          </p:cNvSpPr>
          <p:nvPr>
            <p:ph idx="1"/>
          </p:nvPr>
        </p:nvSpPr>
        <p:spPr/>
        <p:txBody>
          <a:bodyPr/>
          <a:lstStyle/>
          <a:p>
            <a:r>
              <a:rPr lang="en-US" dirty="0"/>
              <a:t>Social democrats never intended to use controls they placed as inhumanely as the Nazis did</a:t>
            </a:r>
          </a:p>
          <a:p>
            <a:r>
              <a:rPr lang="en-US" dirty="0"/>
              <a:t>However, there was no backup plan of what would happen if someone with evil intensions got a hold of the power of these controls</a:t>
            </a:r>
          </a:p>
          <a:p>
            <a:r>
              <a:rPr lang="en-US" dirty="0"/>
              <a:t>Therefore, to truly understand economic controls under Hitler, one must learn how the economic system was set up under the </a:t>
            </a:r>
            <a:r>
              <a:rPr lang="en-US" dirty="0" err="1"/>
              <a:t>Weimers</a:t>
            </a:r>
            <a:endParaRPr lang="en-US" dirty="0"/>
          </a:p>
          <a:p>
            <a:endParaRPr lang="en-US" dirty="0"/>
          </a:p>
        </p:txBody>
      </p:sp>
    </p:spTree>
    <p:extLst>
      <p:ext uri="{BB962C8B-B14F-4D97-AF65-F5344CB8AC3E}">
        <p14:creationId xmlns:p14="http://schemas.microsoft.com/office/powerpoint/2010/main" val="56911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DFE73-1280-407A-A200-023898FA16AD}"/>
              </a:ext>
            </a:extLst>
          </p:cNvPr>
          <p:cNvSpPr>
            <a:spLocks noGrp="1"/>
          </p:cNvSpPr>
          <p:nvPr>
            <p:ph type="title"/>
          </p:nvPr>
        </p:nvSpPr>
        <p:spPr/>
        <p:txBody>
          <a:bodyPr/>
          <a:lstStyle/>
          <a:p>
            <a:r>
              <a:rPr lang="en-US" dirty="0"/>
              <a:t>Weimer Germany’s Great Inflation</a:t>
            </a:r>
          </a:p>
        </p:txBody>
      </p:sp>
      <p:sp>
        <p:nvSpPr>
          <p:cNvPr id="3" name="Content Placeholder 2">
            <a:extLst>
              <a:ext uri="{FF2B5EF4-FFF2-40B4-BE49-F238E27FC236}">
                <a16:creationId xmlns:a16="http://schemas.microsoft.com/office/drawing/2014/main" id="{8648E580-DA09-4A14-AE14-A23391A695EA}"/>
              </a:ext>
            </a:extLst>
          </p:cNvPr>
          <p:cNvSpPr>
            <a:spLocks noGrp="1"/>
          </p:cNvSpPr>
          <p:nvPr>
            <p:ph idx="1"/>
          </p:nvPr>
        </p:nvSpPr>
        <p:spPr/>
        <p:txBody>
          <a:bodyPr>
            <a:normAutofit fontScale="92500" lnSpcReduction="10000"/>
          </a:bodyPr>
          <a:lstStyle/>
          <a:p>
            <a:r>
              <a:rPr lang="en-US" dirty="0"/>
              <a:t>Great Inflation of post-WWI Germany was one of the most significant economic events of the century because it allowed for Hitler’s takeover</a:t>
            </a:r>
          </a:p>
          <a:p>
            <a:r>
              <a:rPr lang="en-US" dirty="0"/>
              <a:t>During this time, currency in circulation rose from 6 billion marks in 1913 to a whopping 92,000,000,000,000 by November 1923!</a:t>
            </a:r>
          </a:p>
          <a:p>
            <a:r>
              <a:rPr lang="en-US" dirty="0"/>
              <a:t>Author William Guttman explains in his book on the matter that a cup of coffee, at the time, rose from 5000 marks to 8000 marks while he was sipping it.</a:t>
            </a:r>
          </a:p>
          <a:p>
            <a:r>
              <a:rPr lang="en-US" dirty="0"/>
              <a:t>A pair of shoes worth 12 marks in 1913 had a market price of 32 trillion marks by November 1923</a:t>
            </a:r>
          </a:p>
        </p:txBody>
      </p:sp>
    </p:spTree>
    <p:extLst>
      <p:ext uri="{BB962C8B-B14F-4D97-AF65-F5344CB8AC3E}">
        <p14:creationId xmlns:p14="http://schemas.microsoft.com/office/powerpoint/2010/main" val="4609012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6AC2C-4570-4C90-B537-1382A1297DD5}"/>
              </a:ext>
            </a:extLst>
          </p:cNvPr>
          <p:cNvSpPr>
            <a:spLocks noGrp="1"/>
          </p:cNvSpPr>
          <p:nvPr>
            <p:ph type="title"/>
          </p:nvPr>
        </p:nvSpPr>
        <p:spPr/>
        <p:txBody>
          <a:bodyPr/>
          <a:lstStyle/>
          <a:p>
            <a:r>
              <a:rPr lang="en-US" dirty="0"/>
              <a:t>Inflation and Revolution</a:t>
            </a:r>
          </a:p>
        </p:txBody>
      </p:sp>
      <p:sp>
        <p:nvSpPr>
          <p:cNvPr id="3" name="Content Placeholder 2">
            <a:extLst>
              <a:ext uri="{FF2B5EF4-FFF2-40B4-BE49-F238E27FC236}">
                <a16:creationId xmlns:a16="http://schemas.microsoft.com/office/drawing/2014/main" id="{C734609B-B5AC-41E1-B584-78498836BADF}"/>
              </a:ext>
            </a:extLst>
          </p:cNvPr>
          <p:cNvSpPr>
            <a:spLocks noGrp="1"/>
          </p:cNvSpPr>
          <p:nvPr>
            <p:ph idx="1"/>
          </p:nvPr>
        </p:nvSpPr>
        <p:spPr/>
        <p:txBody>
          <a:bodyPr/>
          <a:lstStyle/>
          <a:p>
            <a:r>
              <a:rPr lang="en-US" dirty="0"/>
              <a:t>A severe inflation is like revolution</a:t>
            </a:r>
          </a:p>
          <a:p>
            <a:r>
              <a:rPr lang="en-US" dirty="0"/>
              <a:t>It involves systematic:</a:t>
            </a:r>
          </a:p>
          <a:p>
            <a:pPr lvl="1"/>
            <a:r>
              <a:rPr lang="en-US" dirty="0"/>
              <a:t>Currency restriction</a:t>
            </a:r>
          </a:p>
          <a:p>
            <a:pPr lvl="1"/>
            <a:r>
              <a:rPr lang="en-US" dirty="0"/>
              <a:t>Curtailed production</a:t>
            </a:r>
          </a:p>
          <a:p>
            <a:pPr lvl="1"/>
            <a:r>
              <a:rPr lang="en-US" dirty="0"/>
              <a:t>Harsh taxes</a:t>
            </a:r>
          </a:p>
          <a:p>
            <a:pPr lvl="1"/>
            <a:r>
              <a:rPr lang="en-US" dirty="0"/>
              <a:t>Expropriation and redistribution of property</a:t>
            </a:r>
          </a:p>
        </p:txBody>
      </p:sp>
    </p:spTree>
    <p:extLst>
      <p:ext uri="{BB962C8B-B14F-4D97-AF65-F5344CB8AC3E}">
        <p14:creationId xmlns:p14="http://schemas.microsoft.com/office/powerpoint/2010/main" val="3091552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2EBAD-EA16-4C86-8BA5-504FCB21F836}"/>
              </a:ext>
            </a:extLst>
          </p:cNvPr>
          <p:cNvSpPr>
            <a:spLocks noGrp="1"/>
          </p:cNvSpPr>
          <p:nvPr>
            <p:ph type="title"/>
          </p:nvPr>
        </p:nvSpPr>
        <p:spPr/>
        <p:txBody>
          <a:bodyPr/>
          <a:lstStyle/>
          <a:p>
            <a:r>
              <a:rPr lang="en-US" dirty="0"/>
              <a:t>Post Inflation 1929</a:t>
            </a:r>
          </a:p>
        </p:txBody>
      </p:sp>
      <p:sp>
        <p:nvSpPr>
          <p:cNvPr id="3" name="Content Placeholder 2">
            <a:extLst>
              <a:ext uri="{FF2B5EF4-FFF2-40B4-BE49-F238E27FC236}">
                <a16:creationId xmlns:a16="http://schemas.microsoft.com/office/drawing/2014/main" id="{BC60E365-4BE7-47DA-8B8A-D1C8AF221B88}"/>
              </a:ext>
            </a:extLst>
          </p:cNvPr>
          <p:cNvSpPr>
            <a:spLocks noGrp="1"/>
          </p:cNvSpPr>
          <p:nvPr>
            <p:ph idx="1"/>
          </p:nvPr>
        </p:nvSpPr>
        <p:spPr/>
        <p:txBody>
          <a:bodyPr>
            <a:normAutofit/>
          </a:bodyPr>
          <a:lstStyle/>
          <a:p>
            <a:r>
              <a:rPr lang="en-US" dirty="0"/>
              <a:t>Germany was already suffering from economic difficulties</a:t>
            </a:r>
          </a:p>
          <a:p>
            <a:r>
              <a:rPr lang="en-US" dirty="0"/>
              <a:t>On top of that, Germany had to pay war reparations</a:t>
            </a:r>
          </a:p>
          <a:p>
            <a:r>
              <a:rPr lang="en-US" dirty="0"/>
              <a:t>It financed the war reparations via funds it received from exports</a:t>
            </a:r>
          </a:p>
          <a:p>
            <a:r>
              <a:rPr lang="en-US" dirty="0"/>
              <a:t>Unemployment was at an all time high by 1932</a:t>
            </a:r>
          </a:p>
        </p:txBody>
      </p:sp>
    </p:spTree>
    <p:extLst>
      <p:ext uri="{BB962C8B-B14F-4D97-AF65-F5344CB8AC3E}">
        <p14:creationId xmlns:p14="http://schemas.microsoft.com/office/powerpoint/2010/main" val="16090356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6DE34-6936-4C96-B2A5-CC154445B88E}"/>
              </a:ext>
            </a:extLst>
          </p:cNvPr>
          <p:cNvSpPr>
            <a:spLocks noGrp="1"/>
          </p:cNvSpPr>
          <p:nvPr>
            <p:ph type="title"/>
          </p:nvPr>
        </p:nvSpPr>
        <p:spPr/>
        <p:txBody>
          <a:bodyPr/>
          <a:lstStyle/>
          <a:p>
            <a:r>
              <a:rPr lang="en-US" dirty="0"/>
              <a:t>Organized unions</a:t>
            </a:r>
          </a:p>
        </p:txBody>
      </p:sp>
      <p:sp>
        <p:nvSpPr>
          <p:cNvPr id="3" name="Content Placeholder 2">
            <a:extLst>
              <a:ext uri="{FF2B5EF4-FFF2-40B4-BE49-F238E27FC236}">
                <a16:creationId xmlns:a16="http://schemas.microsoft.com/office/drawing/2014/main" id="{A5651BCE-4E78-4B2E-BAF8-2AFB52D89AB4}"/>
              </a:ext>
            </a:extLst>
          </p:cNvPr>
          <p:cNvSpPr>
            <a:spLocks noGrp="1"/>
          </p:cNvSpPr>
          <p:nvPr>
            <p:ph idx="1"/>
          </p:nvPr>
        </p:nvSpPr>
        <p:spPr/>
        <p:txBody>
          <a:bodyPr>
            <a:normAutofit fontScale="77500" lnSpcReduction="20000"/>
          </a:bodyPr>
          <a:lstStyle/>
          <a:p>
            <a:r>
              <a:rPr lang="en-US" dirty="0"/>
              <a:t>Organized unions were extremely powerful despite the economic downturn because labor relations were organized by law</a:t>
            </a:r>
          </a:p>
          <a:p>
            <a:r>
              <a:rPr lang="en-US" dirty="0"/>
              <a:t>Wage bargaining mainly took place between trade unions and employer organizations</a:t>
            </a:r>
          </a:p>
          <a:p>
            <a:r>
              <a:rPr lang="en-US" dirty="0"/>
              <a:t>Company unions and independent associations of shop floor workers were excluded from recognition</a:t>
            </a:r>
          </a:p>
          <a:p>
            <a:r>
              <a:rPr lang="en-US" dirty="0"/>
              <a:t>Individual workers were also forbidden from making their own contracts with management</a:t>
            </a:r>
          </a:p>
          <a:p>
            <a:r>
              <a:rPr lang="en-US" dirty="0"/>
              <a:t>Losing union membership further meant they were not allowed to continue working in their jobs</a:t>
            </a:r>
          </a:p>
          <a:p>
            <a:r>
              <a:rPr lang="en-US" dirty="0"/>
              <a:t>Official arbitration agencies (</a:t>
            </a:r>
            <a:r>
              <a:rPr lang="en-US" dirty="0" err="1"/>
              <a:t>ie</a:t>
            </a:r>
            <a:r>
              <a:rPr lang="en-US" dirty="0"/>
              <a:t>. The govt) tried to mediate between employers and unions when agreements couldn’t be reached </a:t>
            </a:r>
          </a:p>
        </p:txBody>
      </p:sp>
    </p:spTree>
    <p:extLst>
      <p:ext uri="{BB962C8B-B14F-4D97-AF65-F5344CB8AC3E}">
        <p14:creationId xmlns:p14="http://schemas.microsoft.com/office/powerpoint/2010/main" val="37098980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F3AB8-1A24-4391-AE0E-AAFAAD52C79F}"/>
              </a:ext>
            </a:extLst>
          </p:cNvPr>
          <p:cNvSpPr>
            <a:spLocks noGrp="1"/>
          </p:cNvSpPr>
          <p:nvPr>
            <p:ph type="title"/>
          </p:nvPr>
        </p:nvSpPr>
        <p:spPr/>
        <p:txBody>
          <a:bodyPr/>
          <a:lstStyle/>
          <a:p>
            <a:r>
              <a:rPr lang="en-US" dirty="0"/>
              <a:t>Organized unions</a:t>
            </a:r>
          </a:p>
        </p:txBody>
      </p:sp>
      <p:sp>
        <p:nvSpPr>
          <p:cNvPr id="3" name="Content Placeholder 2">
            <a:extLst>
              <a:ext uri="{FF2B5EF4-FFF2-40B4-BE49-F238E27FC236}">
                <a16:creationId xmlns:a16="http://schemas.microsoft.com/office/drawing/2014/main" id="{3CDEFAF8-E18E-49AC-AF41-454CE182F6EB}"/>
              </a:ext>
            </a:extLst>
          </p:cNvPr>
          <p:cNvSpPr>
            <a:spLocks noGrp="1"/>
          </p:cNvSpPr>
          <p:nvPr>
            <p:ph idx="1"/>
          </p:nvPr>
        </p:nvSpPr>
        <p:spPr/>
        <p:txBody>
          <a:bodyPr>
            <a:normAutofit fontScale="77500" lnSpcReduction="20000"/>
          </a:bodyPr>
          <a:lstStyle/>
          <a:p>
            <a:r>
              <a:rPr lang="en-US" dirty="0"/>
              <a:t>Time after time, govt involvement in these unions increased</a:t>
            </a:r>
          </a:p>
          <a:p>
            <a:r>
              <a:rPr lang="en-US" dirty="0"/>
              <a:t>It gave itself the authority to make agreements between certain employers and unions “generally binding” not just for the parties involved in a contract but everyone in the industry</a:t>
            </a:r>
          </a:p>
          <a:p>
            <a:r>
              <a:rPr lang="en-US" dirty="0"/>
              <a:t>Unions used this to their advantage by making deals with the strongest and richest of firms in their district to set standards that were difficult for poorer employers to meet even though they had no choice but to accept</a:t>
            </a:r>
          </a:p>
          <a:p>
            <a:r>
              <a:rPr lang="en-US" dirty="0"/>
              <a:t>When arguments weren’t settled this way, the mediator would keep offering solutions until one party accepted setting the going wage that way which tended to become a general practice</a:t>
            </a:r>
          </a:p>
          <a:p>
            <a:r>
              <a:rPr lang="en-US" dirty="0"/>
              <a:t>Therefore, the Weimer Republic’s industries developed their wages control system politically</a:t>
            </a:r>
          </a:p>
        </p:txBody>
      </p:sp>
    </p:spTree>
    <p:extLst>
      <p:ext uri="{BB962C8B-B14F-4D97-AF65-F5344CB8AC3E}">
        <p14:creationId xmlns:p14="http://schemas.microsoft.com/office/powerpoint/2010/main" val="1049536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4C41CF4-4A13-4AA9-9300-CB7A2E37C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DA134E45-06D3-4471-8DB9-CAC4CB357922}"/>
              </a:ext>
            </a:extLst>
          </p:cNvPr>
          <p:cNvSpPr>
            <a:spLocks noGrp="1"/>
          </p:cNvSpPr>
          <p:nvPr>
            <p:ph type="title"/>
          </p:nvPr>
        </p:nvSpPr>
        <p:spPr>
          <a:xfrm>
            <a:off x="683609" y="764372"/>
            <a:ext cx="3173688" cy="5216013"/>
          </a:xfrm>
        </p:spPr>
        <p:txBody>
          <a:bodyPr>
            <a:normAutofit/>
          </a:bodyPr>
          <a:lstStyle/>
          <a:p>
            <a:pPr algn="l"/>
            <a:r>
              <a:rPr lang="en-US" dirty="0"/>
              <a:t>German Banking System Collapse</a:t>
            </a:r>
            <a:endParaRPr lang="en-US"/>
          </a:p>
        </p:txBody>
      </p:sp>
      <p:cxnSp>
        <p:nvCxnSpPr>
          <p:cNvPr id="10" name="Straight Connector 9">
            <a:extLst>
              <a:ext uri="{FF2B5EF4-FFF2-40B4-BE49-F238E27FC236}">
                <a16:creationId xmlns:a16="http://schemas.microsoft.com/office/drawing/2014/main" id="{7A77B115-9FF3-46AE-AE08-826DEB9A62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27197" y="1923563"/>
            <a:ext cx="0" cy="301752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AE0E7B9-107A-4750-872D-DF7B1ABA9D9E}"/>
              </a:ext>
            </a:extLst>
          </p:cNvPr>
          <p:cNvSpPr>
            <a:spLocks noGrp="1"/>
          </p:cNvSpPr>
          <p:nvPr>
            <p:ph idx="1"/>
          </p:nvPr>
        </p:nvSpPr>
        <p:spPr>
          <a:xfrm>
            <a:off x="4370138" y="764372"/>
            <a:ext cx="7086600" cy="5216013"/>
          </a:xfrm>
        </p:spPr>
        <p:txBody>
          <a:bodyPr anchor="ctr">
            <a:normAutofit/>
          </a:bodyPr>
          <a:lstStyle/>
          <a:p>
            <a:r>
              <a:rPr lang="en-US" sz="2000"/>
              <a:t>World Economic Slump of 1929 debilitated German banking system</a:t>
            </a:r>
          </a:p>
          <a:p>
            <a:r>
              <a:rPr lang="en-US" sz="2000"/>
              <a:t>How so?</a:t>
            </a:r>
          </a:p>
          <a:p>
            <a:pPr lvl="1"/>
            <a:r>
              <a:rPr lang="en-US" dirty="0"/>
              <a:t>Massive increase in Nazi votes in Sept. 1930 elections increased their representation in the Reichstag (German Parliament) from 12 to 107 people</a:t>
            </a:r>
          </a:p>
          <a:p>
            <a:pPr lvl="1"/>
            <a:r>
              <a:rPr lang="en-US" dirty="0"/>
              <a:t>Austrian Banking Crisis of 1931: </a:t>
            </a:r>
          </a:p>
          <a:p>
            <a:pPr lvl="2"/>
            <a:r>
              <a:rPr lang="en-US" sz="2000"/>
              <a:t>Austria had high foreign currency exposure</a:t>
            </a:r>
          </a:p>
          <a:p>
            <a:pPr lvl="2"/>
            <a:r>
              <a:rPr lang="en-US" sz="2000"/>
              <a:t>Austria’s industrial base that supplied the bank with liquidity suddenly slumped with world economic downturn of 1929</a:t>
            </a:r>
          </a:p>
        </p:txBody>
      </p:sp>
    </p:spTree>
    <p:extLst>
      <p:ext uri="{BB962C8B-B14F-4D97-AF65-F5344CB8AC3E}">
        <p14:creationId xmlns:p14="http://schemas.microsoft.com/office/powerpoint/2010/main" val="454209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643778-7F6C-4E8D-84D1-D5CDB99281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1D22F88D-6907-48AF-B024-346E855E0D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DA134E45-06D3-4471-8DB9-CAC4CB357922}"/>
              </a:ext>
            </a:extLst>
          </p:cNvPr>
          <p:cNvSpPr>
            <a:spLocks noGrp="1"/>
          </p:cNvSpPr>
          <p:nvPr>
            <p:ph type="title"/>
          </p:nvPr>
        </p:nvSpPr>
        <p:spPr>
          <a:xfrm>
            <a:off x="496112" y="685801"/>
            <a:ext cx="2743200" cy="5105400"/>
          </a:xfrm>
        </p:spPr>
        <p:txBody>
          <a:bodyPr>
            <a:normAutofit/>
          </a:bodyPr>
          <a:lstStyle/>
          <a:p>
            <a:pPr algn="l"/>
            <a:r>
              <a:rPr lang="en-US" sz="3200">
                <a:solidFill>
                  <a:srgbClr val="FFFFFF"/>
                </a:solidFill>
              </a:rPr>
              <a:t>German Banking System Collapse</a:t>
            </a:r>
          </a:p>
        </p:txBody>
      </p:sp>
      <p:grpSp>
        <p:nvGrpSpPr>
          <p:cNvPr id="12" name="Group 11">
            <a:extLst>
              <a:ext uri="{FF2B5EF4-FFF2-40B4-BE49-F238E27FC236}">
                <a16:creationId xmlns:a16="http://schemas.microsoft.com/office/drawing/2014/main" id="{F3842748-48B5-4DD0-A06A-A31C74024A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3" name="Freeform 6">
              <a:extLst>
                <a:ext uri="{FF2B5EF4-FFF2-40B4-BE49-F238E27FC236}">
                  <a16:creationId xmlns:a16="http://schemas.microsoft.com/office/drawing/2014/main" id="{548E99BE-1071-4690-9B9C-07926CEE5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id="{9301F039-B467-413A-B25C-770E51069D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5" name="Freeform 8">
              <a:extLst>
                <a:ext uri="{FF2B5EF4-FFF2-40B4-BE49-F238E27FC236}">
                  <a16:creationId xmlns:a16="http://schemas.microsoft.com/office/drawing/2014/main" id="{9F06AEC1-5558-49E8-8CAC-FEBD00DF0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6" name="Freeform 9">
              <a:extLst>
                <a:ext uri="{FF2B5EF4-FFF2-40B4-BE49-F238E27FC236}">
                  <a16:creationId xmlns:a16="http://schemas.microsoft.com/office/drawing/2014/main" id="{D10B76B9-BA68-471E-B58C-ED91198A9F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 name="Freeform 10">
              <a:extLst>
                <a:ext uri="{FF2B5EF4-FFF2-40B4-BE49-F238E27FC236}">
                  <a16:creationId xmlns:a16="http://schemas.microsoft.com/office/drawing/2014/main" id="{FEB3913B-54A3-490E-BA4B-5D0330990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id="{F75DC961-08A4-46F8-8A80-2E1FB977E1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3" name="Content Placeholder 2">
            <a:extLst>
              <a:ext uri="{FF2B5EF4-FFF2-40B4-BE49-F238E27FC236}">
                <a16:creationId xmlns:a16="http://schemas.microsoft.com/office/drawing/2014/main" id="{9AE0E7B9-107A-4750-872D-DF7B1ABA9D9E}"/>
              </a:ext>
            </a:extLst>
          </p:cNvPr>
          <p:cNvSpPr>
            <a:spLocks noGrp="1"/>
          </p:cNvSpPr>
          <p:nvPr>
            <p:ph idx="1"/>
          </p:nvPr>
        </p:nvSpPr>
        <p:spPr>
          <a:xfrm>
            <a:off x="5117106" y="685801"/>
            <a:ext cx="6385918" cy="5105400"/>
          </a:xfrm>
        </p:spPr>
        <p:txBody>
          <a:bodyPr>
            <a:normAutofit/>
          </a:bodyPr>
          <a:lstStyle/>
          <a:p>
            <a:pPr lvl="1"/>
            <a:r>
              <a:rPr lang="en-US" dirty="0"/>
              <a:t>Together these 2 events led to:</a:t>
            </a:r>
          </a:p>
          <a:p>
            <a:pPr marL="1257300" lvl="2" indent="-342900">
              <a:buFont typeface="+mj-lt"/>
              <a:buAutoNum type="arabicPeriod"/>
            </a:pPr>
            <a:r>
              <a:rPr lang="en-US" sz="2000" dirty="0"/>
              <a:t>huge foreign withdrawals from German banks due to disapproval over Nazis growing power</a:t>
            </a:r>
          </a:p>
          <a:p>
            <a:pPr marL="1257300" lvl="2" indent="-342900">
              <a:buFont typeface="+mj-lt"/>
              <a:buAutoNum type="arabicPeriod"/>
            </a:pPr>
            <a:r>
              <a:rPr lang="en-US" sz="2000" dirty="0"/>
              <a:t> the collapse of one of the 4 largest banks in Germany</a:t>
            </a:r>
          </a:p>
          <a:p>
            <a:pPr marL="1257300" lvl="2" indent="-342900">
              <a:buFont typeface="+mj-lt"/>
              <a:buAutoNum type="arabicPeriod"/>
            </a:pPr>
            <a:r>
              <a:rPr lang="en-US" sz="2000" dirty="0"/>
              <a:t>Public panic</a:t>
            </a:r>
          </a:p>
        </p:txBody>
      </p:sp>
    </p:spTree>
    <p:extLst>
      <p:ext uri="{BB962C8B-B14F-4D97-AF65-F5344CB8AC3E}">
        <p14:creationId xmlns:p14="http://schemas.microsoft.com/office/powerpoint/2010/main" val="31547637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05FED-715C-4D1D-A84B-F2C495544B26}"/>
              </a:ext>
            </a:extLst>
          </p:cNvPr>
          <p:cNvSpPr>
            <a:spLocks noGrp="1"/>
          </p:cNvSpPr>
          <p:nvPr>
            <p:ph type="title"/>
          </p:nvPr>
        </p:nvSpPr>
        <p:spPr/>
        <p:txBody>
          <a:bodyPr/>
          <a:lstStyle/>
          <a:p>
            <a:r>
              <a:rPr lang="en-US" dirty="0"/>
              <a:t>Solution for the Banking Crisis</a:t>
            </a:r>
          </a:p>
        </p:txBody>
      </p:sp>
      <p:sp>
        <p:nvSpPr>
          <p:cNvPr id="3" name="Content Placeholder 2">
            <a:extLst>
              <a:ext uri="{FF2B5EF4-FFF2-40B4-BE49-F238E27FC236}">
                <a16:creationId xmlns:a16="http://schemas.microsoft.com/office/drawing/2014/main" id="{C7268AA8-3DE0-41CE-B6EC-5CCD6F310EFD}"/>
              </a:ext>
            </a:extLst>
          </p:cNvPr>
          <p:cNvSpPr>
            <a:spLocks noGrp="1"/>
          </p:cNvSpPr>
          <p:nvPr>
            <p:ph idx="1"/>
          </p:nvPr>
        </p:nvSpPr>
        <p:spPr/>
        <p:txBody>
          <a:bodyPr/>
          <a:lstStyle/>
          <a:p>
            <a:r>
              <a:rPr lang="en-US" sz="2400" dirty="0"/>
              <a:t>The temporary closure of banks by the Nazis to stop foreign and domestic funds withdrawals</a:t>
            </a:r>
          </a:p>
          <a:p>
            <a:r>
              <a:rPr lang="en-US" dirty="0"/>
              <a:t>Banks were nationalized by the govt</a:t>
            </a:r>
            <a:endParaRPr lang="en-US" sz="2400" dirty="0"/>
          </a:p>
          <a:p>
            <a:r>
              <a:rPr lang="en-US" dirty="0"/>
              <a:t>Govt-controlled banks then started giving funds in exchange for newly issued bank equity</a:t>
            </a:r>
          </a:p>
          <a:p>
            <a:r>
              <a:rPr lang="en-US" sz="2400" dirty="0"/>
              <a:t>New equity </a:t>
            </a:r>
            <a:r>
              <a:rPr lang="en-US" dirty="0"/>
              <a:t>replaced all equity that had been written down at nominal value</a:t>
            </a:r>
            <a:endParaRPr lang="en-US" sz="2400" dirty="0"/>
          </a:p>
          <a:p>
            <a:endParaRPr lang="en-US" dirty="0"/>
          </a:p>
        </p:txBody>
      </p:sp>
    </p:spTree>
    <p:extLst>
      <p:ext uri="{BB962C8B-B14F-4D97-AF65-F5344CB8AC3E}">
        <p14:creationId xmlns:p14="http://schemas.microsoft.com/office/powerpoint/2010/main" val="13641562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C1362-7825-4800-BDF7-93FEC1D4A285}"/>
              </a:ext>
            </a:extLst>
          </p:cNvPr>
          <p:cNvSpPr>
            <a:spLocks noGrp="1"/>
          </p:cNvSpPr>
          <p:nvPr>
            <p:ph type="title"/>
          </p:nvPr>
        </p:nvSpPr>
        <p:spPr/>
        <p:txBody>
          <a:bodyPr/>
          <a:lstStyle/>
          <a:p>
            <a:r>
              <a:rPr lang="en-US" dirty="0"/>
              <a:t>Cartelization</a:t>
            </a:r>
          </a:p>
        </p:txBody>
      </p:sp>
      <p:sp>
        <p:nvSpPr>
          <p:cNvPr id="3" name="Content Placeholder 2">
            <a:extLst>
              <a:ext uri="{FF2B5EF4-FFF2-40B4-BE49-F238E27FC236}">
                <a16:creationId xmlns:a16="http://schemas.microsoft.com/office/drawing/2014/main" id="{D35C8C78-C928-4FD4-B469-38843D21FC23}"/>
              </a:ext>
            </a:extLst>
          </p:cNvPr>
          <p:cNvSpPr>
            <a:spLocks noGrp="1"/>
          </p:cNvSpPr>
          <p:nvPr>
            <p:ph idx="1"/>
          </p:nvPr>
        </p:nvSpPr>
        <p:spPr/>
        <p:txBody>
          <a:bodyPr>
            <a:normAutofit lnSpcReduction="10000"/>
          </a:bodyPr>
          <a:lstStyle/>
          <a:p>
            <a:r>
              <a:rPr lang="en-US" dirty="0"/>
              <a:t>Before the Nazis took over, the economy had high degree of cartelization</a:t>
            </a:r>
          </a:p>
          <a:p>
            <a:r>
              <a:rPr lang="en-US" dirty="0"/>
              <a:t>At the time, the cartelization was attacked by Chancellor </a:t>
            </a:r>
            <a:r>
              <a:rPr lang="en-US" dirty="0" err="1"/>
              <a:t>Bruning</a:t>
            </a:r>
            <a:endParaRPr lang="en-US" dirty="0"/>
          </a:p>
          <a:p>
            <a:r>
              <a:rPr lang="en-US" dirty="0"/>
              <a:t>He initiated a deflation response between 1930 and 1931</a:t>
            </a:r>
          </a:p>
          <a:p>
            <a:r>
              <a:rPr lang="en-US" dirty="0"/>
              <a:t>To tackle the inflation head on, he placed heavy emphasis on controlling cartels</a:t>
            </a:r>
          </a:p>
          <a:p>
            <a:r>
              <a:rPr lang="en-US" dirty="0"/>
              <a:t>In effect, this meant that the government administration had to replace the role of the market to lower prices</a:t>
            </a:r>
          </a:p>
        </p:txBody>
      </p:sp>
    </p:spTree>
    <p:extLst>
      <p:ext uri="{BB962C8B-B14F-4D97-AF65-F5344CB8AC3E}">
        <p14:creationId xmlns:p14="http://schemas.microsoft.com/office/powerpoint/2010/main" val="21377679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1" name="Rectangle 7">
            <a:extLst>
              <a:ext uri="{FF2B5EF4-FFF2-40B4-BE49-F238E27FC236}">
                <a16:creationId xmlns:a16="http://schemas.microsoft.com/office/drawing/2014/main" id="{F659138C-74A1-445B-848C-3608AE871A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75000"/>
              <a:lumOff val="25000"/>
            </a:schemeClr>
          </a:solidFill>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grpSp>
        <p:nvGrpSpPr>
          <p:cNvPr id="22" name="Group 9">
            <a:extLst>
              <a:ext uri="{FF2B5EF4-FFF2-40B4-BE49-F238E27FC236}">
                <a16:creationId xmlns:a16="http://schemas.microsoft.com/office/drawing/2014/main" id="{7DFD7409-66D7-4C9C-B528-E79EB64A4D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7455" y="0"/>
            <a:ext cx="5014912" cy="6862763"/>
            <a:chOff x="2928938" y="-4763"/>
            <a:chExt cx="5014912" cy="6862763"/>
          </a:xfrm>
        </p:grpSpPr>
        <p:sp>
          <p:nvSpPr>
            <p:cNvPr id="11" name="Freeform 6">
              <a:extLst>
                <a:ext uri="{FF2B5EF4-FFF2-40B4-BE49-F238E27FC236}">
                  <a16:creationId xmlns:a16="http://schemas.microsoft.com/office/drawing/2014/main" id="{87990EF0-5F6F-4FE3-AA65-8968AF2DF8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lumMod val="75000"/>
              </a:schemeClr>
            </a:solidFill>
            <a:ln>
              <a:noFill/>
            </a:ln>
          </p:spPr>
        </p:sp>
        <p:sp>
          <p:nvSpPr>
            <p:cNvPr id="23" name="Freeform 7">
              <a:extLst>
                <a:ext uri="{FF2B5EF4-FFF2-40B4-BE49-F238E27FC236}">
                  <a16:creationId xmlns:a16="http://schemas.microsoft.com/office/drawing/2014/main" id="{D78F7598-94C7-46E9-8B2A-CB44A0F252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rgbClr val="595959"/>
            </a:solidFill>
            <a:ln>
              <a:noFill/>
            </a:ln>
          </p:spPr>
        </p:sp>
        <p:sp>
          <p:nvSpPr>
            <p:cNvPr id="13" name="Freeform 12">
              <a:extLst>
                <a:ext uri="{FF2B5EF4-FFF2-40B4-BE49-F238E27FC236}">
                  <a16:creationId xmlns:a16="http://schemas.microsoft.com/office/drawing/2014/main" id="{99D2CBB1-072D-4875-B7D7-CADB0ABF30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rgbClr val="262626"/>
            </a:solidFill>
            <a:ln>
              <a:noFill/>
            </a:ln>
          </p:spPr>
        </p:sp>
        <p:sp>
          <p:nvSpPr>
            <p:cNvPr id="14" name="Freeform 13">
              <a:extLst>
                <a:ext uri="{FF2B5EF4-FFF2-40B4-BE49-F238E27FC236}">
                  <a16:creationId xmlns:a16="http://schemas.microsoft.com/office/drawing/2014/main" id="{58F600B4-EE22-4BA5-A764-9D80C335C3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15" name="Freeform 14">
              <a:extLst>
                <a:ext uri="{FF2B5EF4-FFF2-40B4-BE49-F238E27FC236}">
                  <a16:creationId xmlns:a16="http://schemas.microsoft.com/office/drawing/2014/main" id="{1E8DAD02-2B30-48A9-ACE0-2E91930918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16" name="Freeform 15">
              <a:extLst>
                <a:ext uri="{FF2B5EF4-FFF2-40B4-BE49-F238E27FC236}">
                  <a16:creationId xmlns:a16="http://schemas.microsoft.com/office/drawing/2014/main" id="{F8F76B12-142C-41AF-B239-F414ABCFA2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rgbClr val="404040"/>
            </a:solidFill>
            <a:ln>
              <a:noFill/>
            </a:ln>
          </p:spPr>
        </p:sp>
      </p:grpSp>
      <p:sp useBgFill="1">
        <p:nvSpPr>
          <p:cNvPr id="18" name="Rectangle 17">
            <a:extLst>
              <a:ext uri="{FF2B5EF4-FFF2-40B4-BE49-F238E27FC236}">
                <a16:creationId xmlns:a16="http://schemas.microsoft.com/office/drawing/2014/main" id="{225F4217-4021-45A0-812B-398F9A7A93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8929" y="667808"/>
            <a:ext cx="10894142" cy="5580592"/>
          </a:xfrm>
          <a:prstGeom prst="rect">
            <a:avLst/>
          </a:prstGeom>
          <a:ln w="3175" cap="sq">
            <a:solidFill>
              <a:schemeClr val="bg1">
                <a:lumMod val="65000"/>
              </a:schemeClr>
            </a:solidFill>
            <a:miter lim="800000"/>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BC5CD8-648B-4BA1-BA1E-6EC9A2AD3645}"/>
              </a:ext>
            </a:extLst>
          </p:cNvPr>
          <p:cNvSpPr>
            <a:spLocks noGrp="1"/>
          </p:cNvSpPr>
          <p:nvPr>
            <p:ph type="title"/>
          </p:nvPr>
        </p:nvSpPr>
        <p:spPr>
          <a:xfrm>
            <a:off x="1189702" y="1261872"/>
            <a:ext cx="3145536" cy="4334256"/>
          </a:xfrm>
        </p:spPr>
        <p:txBody>
          <a:bodyPr>
            <a:normAutofit/>
          </a:bodyPr>
          <a:lstStyle/>
          <a:p>
            <a:pPr algn="r"/>
            <a:r>
              <a:rPr lang="en-US" sz="3600"/>
              <a:t>In comes Hitler</a:t>
            </a:r>
          </a:p>
        </p:txBody>
      </p:sp>
      <p:cxnSp>
        <p:nvCxnSpPr>
          <p:cNvPr id="20" name="Straight Connector 19">
            <a:extLst>
              <a:ext uri="{FF2B5EF4-FFF2-40B4-BE49-F238E27FC236}">
                <a16:creationId xmlns:a16="http://schemas.microsoft.com/office/drawing/2014/main" id="{486F4EBC-E415-40E4-A8BA-BA66F0B632C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5" y="1920240"/>
            <a:ext cx="0" cy="301752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FA73D79-7176-4ECF-A12A-C04E0F0A1CA5}"/>
              </a:ext>
            </a:extLst>
          </p:cNvPr>
          <p:cNvSpPr>
            <a:spLocks noGrp="1"/>
          </p:cNvSpPr>
          <p:nvPr>
            <p:ph idx="1"/>
          </p:nvPr>
        </p:nvSpPr>
        <p:spPr>
          <a:xfrm>
            <a:off x="5007932" y="1261873"/>
            <a:ext cx="5951013" cy="4449422"/>
          </a:xfrm>
        </p:spPr>
        <p:txBody>
          <a:bodyPr>
            <a:normAutofit/>
          </a:bodyPr>
          <a:lstStyle/>
          <a:p>
            <a:r>
              <a:rPr lang="en-US" sz="2000"/>
              <a:t>Hitler came into power around January 1933</a:t>
            </a:r>
          </a:p>
          <a:p>
            <a:r>
              <a:rPr lang="en-US" sz="2000"/>
              <a:t>Hitler elaborated the previous price control system put in place creating a more complex system that had ever been put in place in any nation before</a:t>
            </a:r>
          </a:p>
          <a:p>
            <a:endParaRPr lang="en-US" sz="2000"/>
          </a:p>
        </p:txBody>
      </p:sp>
    </p:spTree>
    <p:extLst>
      <p:ext uri="{BB962C8B-B14F-4D97-AF65-F5344CB8AC3E}">
        <p14:creationId xmlns:p14="http://schemas.microsoft.com/office/powerpoint/2010/main" val="3298696184"/>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4C41CF4-4A13-4AA9-9300-CB7A2E37C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97C595C4-4D66-48D6-8914-C86A7D875431}"/>
              </a:ext>
            </a:extLst>
          </p:cNvPr>
          <p:cNvSpPr>
            <a:spLocks noGrp="1"/>
          </p:cNvSpPr>
          <p:nvPr>
            <p:ph type="title"/>
          </p:nvPr>
        </p:nvSpPr>
        <p:spPr>
          <a:xfrm>
            <a:off x="683609" y="764372"/>
            <a:ext cx="3173688" cy="5216013"/>
          </a:xfrm>
        </p:spPr>
        <p:txBody>
          <a:bodyPr>
            <a:normAutofit/>
          </a:bodyPr>
          <a:lstStyle/>
          <a:p>
            <a:pPr algn="l"/>
            <a:r>
              <a:rPr lang="en-US" dirty="0"/>
              <a:t>2 precedents for Hitler’s economic policy</a:t>
            </a:r>
            <a:endParaRPr lang="en-US"/>
          </a:p>
        </p:txBody>
      </p:sp>
      <p:cxnSp>
        <p:nvCxnSpPr>
          <p:cNvPr id="10" name="Straight Connector 9">
            <a:extLst>
              <a:ext uri="{FF2B5EF4-FFF2-40B4-BE49-F238E27FC236}">
                <a16:creationId xmlns:a16="http://schemas.microsoft.com/office/drawing/2014/main" id="{7A77B115-9FF3-46AE-AE08-826DEB9A62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27197" y="1923563"/>
            <a:ext cx="0" cy="301752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FB7E12F-E800-4EF3-9B44-30561AA876B4}"/>
              </a:ext>
            </a:extLst>
          </p:cNvPr>
          <p:cNvSpPr>
            <a:spLocks noGrp="1"/>
          </p:cNvSpPr>
          <p:nvPr>
            <p:ph idx="1"/>
          </p:nvPr>
        </p:nvSpPr>
        <p:spPr>
          <a:xfrm>
            <a:off x="4370138" y="764372"/>
            <a:ext cx="7086600" cy="5216013"/>
          </a:xfrm>
        </p:spPr>
        <p:txBody>
          <a:bodyPr anchor="ctr">
            <a:normAutofit/>
          </a:bodyPr>
          <a:lstStyle/>
          <a:p>
            <a:pPr marL="457200" indent="-457200">
              <a:buFont typeface="+mj-lt"/>
              <a:buAutoNum type="arabicPeriod"/>
            </a:pPr>
            <a:r>
              <a:rPr lang="en-US" sz="2000"/>
              <a:t>Price freeze put in place in WWI</a:t>
            </a:r>
          </a:p>
          <a:p>
            <a:pPr marL="457200" indent="-457200">
              <a:buFont typeface="+mj-lt"/>
              <a:buAutoNum type="arabicPeriod"/>
            </a:pPr>
            <a:r>
              <a:rPr lang="en-US" sz="2000"/>
              <a:t>Germany’s economy was still in the control of price administration in the last days of the Weimer regime before Hitler took over</a:t>
            </a:r>
          </a:p>
          <a:p>
            <a:pPr marL="457200" indent="-457200">
              <a:buFont typeface="+mj-lt"/>
              <a:buAutoNum type="arabicPeriod"/>
            </a:pPr>
            <a:endParaRPr lang="en-US" sz="2000"/>
          </a:p>
        </p:txBody>
      </p:sp>
    </p:spTree>
    <p:extLst>
      <p:ext uri="{BB962C8B-B14F-4D97-AF65-F5344CB8AC3E}">
        <p14:creationId xmlns:p14="http://schemas.microsoft.com/office/powerpoint/2010/main" val="15406830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4984F-D0A2-44D1-8DDA-FC75F8A11B4A}"/>
              </a:ext>
            </a:extLst>
          </p:cNvPr>
          <p:cNvSpPr>
            <a:spLocks noGrp="1"/>
          </p:cNvSpPr>
          <p:nvPr>
            <p:ph type="title"/>
          </p:nvPr>
        </p:nvSpPr>
        <p:spPr>
          <a:xfrm>
            <a:off x="1760706" y="4452257"/>
            <a:ext cx="9742318" cy="1384980"/>
          </a:xfrm>
        </p:spPr>
        <p:txBody>
          <a:bodyPr>
            <a:normAutofit/>
          </a:bodyPr>
          <a:lstStyle/>
          <a:p>
            <a:r>
              <a:rPr lang="en-US" dirty="0"/>
              <a:t>2 main periods of Nazi price control</a:t>
            </a:r>
          </a:p>
        </p:txBody>
      </p:sp>
      <p:graphicFrame>
        <p:nvGraphicFramePr>
          <p:cNvPr id="7" name="Content Placeholder 2">
            <a:extLst>
              <a:ext uri="{FF2B5EF4-FFF2-40B4-BE49-F238E27FC236}">
                <a16:creationId xmlns:a16="http://schemas.microsoft.com/office/drawing/2014/main" id="{735D5A54-C042-4972-B148-F3A3FECA5884}"/>
              </a:ext>
            </a:extLst>
          </p:cNvPr>
          <p:cNvGraphicFramePr>
            <a:graphicFrameLocks noGrp="1"/>
          </p:cNvGraphicFramePr>
          <p:nvPr>
            <p:ph idx="1"/>
            <p:extLst>
              <p:ext uri="{D42A27DB-BD31-4B8C-83A1-F6EECF244321}">
                <p14:modId xmlns:p14="http://schemas.microsoft.com/office/powerpoint/2010/main" val="435149641"/>
              </p:ext>
            </p:extLst>
          </p:nvPr>
        </p:nvGraphicFramePr>
        <p:xfrm>
          <a:off x="1760705" y="865761"/>
          <a:ext cx="9742319" cy="32406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375930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ECF5F-294F-4E6F-B7EF-1FF989C95028}"/>
              </a:ext>
            </a:extLst>
          </p:cNvPr>
          <p:cNvSpPr>
            <a:spLocks noGrp="1"/>
          </p:cNvSpPr>
          <p:nvPr>
            <p:ph type="title"/>
          </p:nvPr>
        </p:nvSpPr>
        <p:spPr/>
        <p:txBody>
          <a:bodyPr/>
          <a:lstStyle/>
          <a:p>
            <a:r>
              <a:rPr lang="en-US" dirty="0"/>
              <a:t>First period</a:t>
            </a:r>
          </a:p>
        </p:txBody>
      </p:sp>
      <p:sp>
        <p:nvSpPr>
          <p:cNvPr id="3" name="Content Placeholder 2">
            <a:extLst>
              <a:ext uri="{FF2B5EF4-FFF2-40B4-BE49-F238E27FC236}">
                <a16:creationId xmlns:a16="http://schemas.microsoft.com/office/drawing/2014/main" id="{6DCE3A3E-FA46-4419-8E50-86EDBCA6DE8F}"/>
              </a:ext>
            </a:extLst>
          </p:cNvPr>
          <p:cNvSpPr>
            <a:spLocks noGrp="1"/>
          </p:cNvSpPr>
          <p:nvPr>
            <p:ph idx="1"/>
          </p:nvPr>
        </p:nvSpPr>
        <p:spPr>
          <a:xfrm>
            <a:off x="1484310" y="2527301"/>
            <a:ext cx="10018713" cy="3263900"/>
          </a:xfrm>
        </p:spPr>
        <p:txBody>
          <a:bodyPr>
            <a:normAutofit fontScale="70000" lnSpcReduction="20000"/>
          </a:bodyPr>
          <a:lstStyle/>
          <a:p>
            <a:r>
              <a:rPr lang="en-US" dirty="0"/>
              <a:t>decrees from 1934 were utilized to full capability by Reich Price Commissioner </a:t>
            </a:r>
          </a:p>
          <a:p>
            <a:r>
              <a:rPr lang="en-US" dirty="0"/>
              <a:t>Made it illegal to increase prices or change customary payment periods or discounts/credits with unlimited fines and prison sentence punishments</a:t>
            </a:r>
          </a:p>
          <a:p>
            <a:r>
              <a:rPr lang="en-US" dirty="0"/>
              <a:t>Compelled all cartels and trade associations to file full lists of their administered prices with price commissioner</a:t>
            </a:r>
          </a:p>
          <a:p>
            <a:r>
              <a:rPr lang="en-US" dirty="0"/>
              <a:t>Anything without clearly administered prices was given a price maximum or price minimum and maximum</a:t>
            </a:r>
          </a:p>
          <a:p>
            <a:r>
              <a:rPr lang="en-US" dirty="0"/>
              <a:t>Earlier system of administration and supervision by several agencies was replaced in Dec. ’36 by single, centralized authority controlling all prices</a:t>
            </a:r>
          </a:p>
          <a:p>
            <a:r>
              <a:rPr lang="en-US" dirty="0"/>
              <a:t>This didn’t work, prices went up anyway, and so authority was yet again decentralized</a:t>
            </a:r>
          </a:p>
          <a:p>
            <a:r>
              <a:rPr lang="en-US" dirty="0"/>
              <a:t>They also tried to allow for price increases of imported commodities but given that they did not allow for prices to be higher than those in foreign markets, it was not much of a liberalization effort</a:t>
            </a:r>
          </a:p>
          <a:p>
            <a:pPr marL="457200" indent="-457200">
              <a:buFont typeface="+mj-lt"/>
              <a:buAutoNum type="arabicPeriod"/>
            </a:pPr>
            <a:endParaRPr lang="en-US" dirty="0"/>
          </a:p>
          <a:p>
            <a:pPr marL="914400" lvl="1" indent="-457200">
              <a:buFont typeface="+mj-lt"/>
              <a:buAutoNum type="arabicPeriod"/>
            </a:pPr>
            <a:endParaRPr lang="en-US" dirty="0"/>
          </a:p>
        </p:txBody>
      </p:sp>
    </p:spTree>
    <p:extLst>
      <p:ext uri="{BB962C8B-B14F-4D97-AF65-F5344CB8AC3E}">
        <p14:creationId xmlns:p14="http://schemas.microsoft.com/office/powerpoint/2010/main" val="21088241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E2C7E-D278-4EF6-9638-DEE84C31F674}"/>
              </a:ext>
            </a:extLst>
          </p:cNvPr>
          <p:cNvSpPr>
            <a:spLocks noGrp="1"/>
          </p:cNvSpPr>
          <p:nvPr>
            <p:ph type="title"/>
          </p:nvPr>
        </p:nvSpPr>
        <p:spPr/>
        <p:txBody>
          <a:bodyPr/>
          <a:lstStyle/>
          <a:p>
            <a:r>
              <a:rPr lang="en-US" dirty="0"/>
              <a:t>Between Period 1 and Period 2</a:t>
            </a:r>
          </a:p>
        </p:txBody>
      </p:sp>
      <p:sp>
        <p:nvSpPr>
          <p:cNvPr id="3" name="Content Placeholder 2">
            <a:extLst>
              <a:ext uri="{FF2B5EF4-FFF2-40B4-BE49-F238E27FC236}">
                <a16:creationId xmlns:a16="http://schemas.microsoft.com/office/drawing/2014/main" id="{93F5777A-41CB-4CE3-BE41-4ED84035FF46}"/>
              </a:ext>
            </a:extLst>
          </p:cNvPr>
          <p:cNvSpPr>
            <a:spLocks noGrp="1"/>
          </p:cNvSpPr>
          <p:nvPr>
            <p:ph idx="1"/>
          </p:nvPr>
        </p:nvSpPr>
        <p:spPr/>
        <p:txBody>
          <a:bodyPr/>
          <a:lstStyle/>
          <a:p>
            <a:r>
              <a:rPr lang="en-US" dirty="0"/>
              <a:t>The division between period 1 and period 2 was marked by the creation of the New Office of Price Formation</a:t>
            </a:r>
          </a:p>
          <a:p>
            <a:r>
              <a:rPr lang="en-US" dirty="0"/>
              <a:t>This office created an expanded price fixing bureaucracy</a:t>
            </a:r>
          </a:p>
          <a:p>
            <a:r>
              <a:rPr lang="en-US" dirty="0"/>
              <a:t>It also focused on the idea of a “just price”</a:t>
            </a:r>
          </a:p>
        </p:txBody>
      </p:sp>
    </p:spTree>
    <p:extLst>
      <p:ext uri="{BB962C8B-B14F-4D97-AF65-F5344CB8AC3E}">
        <p14:creationId xmlns:p14="http://schemas.microsoft.com/office/powerpoint/2010/main" val="9543748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9F2BE-5793-47B5-B490-F0BFD838B99D}"/>
              </a:ext>
            </a:extLst>
          </p:cNvPr>
          <p:cNvSpPr>
            <a:spLocks noGrp="1"/>
          </p:cNvSpPr>
          <p:nvPr>
            <p:ph type="title"/>
          </p:nvPr>
        </p:nvSpPr>
        <p:spPr/>
        <p:txBody>
          <a:bodyPr/>
          <a:lstStyle/>
          <a:p>
            <a:r>
              <a:rPr lang="en-US" dirty="0"/>
              <a:t>The “Just” Price</a:t>
            </a:r>
          </a:p>
        </p:txBody>
      </p:sp>
      <p:sp>
        <p:nvSpPr>
          <p:cNvPr id="3" name="Content Placeholder 2">
            <a:extLst>
              <a:ext uri="{FF2B5EF4-FFF2-40B4-BE49-F238E27FC236}">
                <a16:creationId xmlns:a16="http://schemas.microsoft.com/office/drawing/2014/main" id="{9417DEC8-20C9-4D75-B54E-FC6199D1387B}"/>
              </a:ext>
            </a:extLst>
          </p:cNvPr>
          <p:cNvSpPr>
            <a:spLocks noGrp="1"/>
          </p:cNvSpPr>
          <p:nvPr>
            <p:ph idx="1"/>
          </p:nvPr>
        </p:nvSpPr>
        <p:spPr/>
        <p:txBody>
          <a:bodyPr/>
          <a:lstStyle/>
          <a:p>
            <a:r>
              <a:rPr lang="en-US" dirty="0"/>
              <a:t>The just price served these government objectives</a:t>
            </a:r>
          </a:p>
          <a:p>
            <a:pPr marL="914400" lvl="1" indent="-457200">
              <a:buFont typeface="+mj-lt"/>
              <a:buAutoNum type="arabicPeriod"/>
            </a:pPr>
            <a:r>
              <a:rPr lang="en-US" dirty="0"/>
              <a:t>Helped to build equipment necessary for second 4 year plan</a:t>
            </a:r>
          </a:p>
          <a:p>
            <a:pPr marL="914400" lvl="1" indent="-457200">
              <a:buFont typeface="+mj-lt"/>
              <a:buAutoNum type="arabicPeriod"/>
            </a:pPr>
            <a:r>
              <a:rPr lang="en-US" dirty="0"/>
              <a:t>Helped to secure production of the so-called four-year plan commodities</a:t>
            </a:r>
          </a:p>
          <a:p>
            <a:pPr marL="914400" lvl="1" indent="-457200">
              <a:buFont typeface="+mj-lt"/>
              <a:buAutoNum type="arabicPeriod"/>
            </a:pPr>
            <a:r>
              <a:rPr lang="en-US" dirty="0"/>
              <a:t>Contributed to production of sufficient quantity of consumer commodities</a:t>
            </a:r>
          </a:p>
        </p:txBody>
      </p:sp>
    </p:spTree>
    <p:extLst>
      <p:ext uri="{BB962C8B-B14F-4D97-AF65-F5344CB8AC3E}">
        <p14:creationId xmlns:p14="http://schemas.microsoft.com/office/powerpoint/2010/main" val="24015360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070B8-95A7-432F-BD7F-5DB9B9F74361}"/>
              </a:ext>
            </a:extLst>
          </p:cNvPr>
          <p:cNvSpPr>
            <a:spLocks noGrp="1"/>
          </p:cNvSpPr>
          <p:nvPr>
            <p:ph type="title"/>
          </p:nvPr>
        </p:nvSpPr>
        <p:spPr/>
        <p:txBody>
          <a:bodyPr/>
          <a:lstStyle/>
          <a:p>
            <a:r>
              <a:rPr lang="en-US" dirty="0"/>
              <a:t>The “Just” Price</a:t>
            </a:r>
          </a:p>
        </p:txBody>
      </p:sp>
      <p:sp>
        <p:nvSpPr>
          <p:cNvPr id="3" name="Content Placeholder 2">
            <a:extLst>
              <a:ext uri="{FF2B5EF4-FFF2-40B4-BE49-F238E27FC236}">
                <a16:creationId xmlns:a16="http://schemas.microsoft.com/office/drawing/2014/main" id="{27E1A217-3AFD-4909-A50D-93D182FAD360}"/>
              </a:ext>
            </a:extLst>
          </p:cNvPr>
          <p:cNvSpPr>
            <a:spLocks noGrp="1"/>
          </p:cNvSpPr>
          <p:nvPr>
            <p:ph idx="1"/>
          </p:nvPr>
        </p:nvSpPr>
        <p:spPr/>
        <p:txBody>
          <a:bodyPr/>
          <a:lstStyle/>
          <a:p>
            <a:r>
              <a:rPr lang="en-US" dirty="0"/>
              <a:t>Who was final decision maker on what the “just” price is?</a:t>
            </a:r>
          </a:p>
          <a:p>
            <a:pPr lvl="1"/>
            <a:r>
              <a:rPr lang="en-US" dirty="0"/>
              <a:t>Price commissioner</a:t>
            </a:r>
          </a:p>
          <a:p>
            <a:r>
              <a:rPr lang="en-US" dirty="0"/>
              <a:t>Price was decided to be unjust if:</a:t>
            </a:r>
          </a:p>
          <a:p>
            <a:pPr lvl="1"/>
            <a:r>
              <a:rPr lang="en-US" dirty="0"/>
              <a:t>Would result in cut-throat competition</a:t>
            </a:r>
          </a:p>
          <a:p>
            <a:pPr lvl="1"/>
            <a:r>
              <a:rPr lang="en-US" dirty="0"/>
              <a:t>Would yield above normal profit for producer</a:t>
            </a:r>
          </a:p>
        </p:txBody>
      </p:sp>
    </p:spTree>
    <p:extLst>
      <p:ext uri="{BB962C8B-B14F-4D97-AF65-F5344CB8AC3E}">
        <p14:creationId xmlns:p14="http://schemas.microsoft.com/office/powerpoint/2010/main" val="29844340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E29B7-51FB-4AB3-8910-AD4A5C3258D8}"/>
              </a:ext>
            </a:extLst>
          </p:cNvPr>
          <p:cNvSpPr>
            <a:spLocks noGrp="1"/>
          </p:cNvSpPr>
          <p:nvPr>
            <p:ph type="title"/>
          </p:nvPr>
        </p:nvSpPr>
        <p:spPr/>
        <p:txBody>
          <a:bodyPr/>
          <a:lstStyle/>
          <a:p>
            <a:r>
              <a:rPr lang="en-US" dirty="0"/>
              <a:t>The “Price Stop”</a:t>
            </a:r>
          </a:p>
        </p:txBody>
      </p:sp>
      <p:sp>
        <p:nvSpPr>
          <p:cNvPr id="3" name="Content Placeholder 2">
            <a:extLst>
              <a:ext uri="{FF2B5EF4-FFF2-40B4-BE49-F238E27FC236}">
                <a16:creationId xmlns:a16="http://schemas.microsoft.com/office/drawing/2014/main" id="{EA313ACF-CB8F-4FBB-A5CE-B3DB44928DB7}"/>
              </a:ext>
            </a:extLst>
          </p:cNvPr>
          <p:cNvSpPr>
            <a:spLocks noGrp="1"/>
          </p:cNvSpPr>
          <p:nvPr>
            <p:ph idx="1"/>
          </p:nvPr>
        </p:nvSpPr>
        <p:spPr/>
        <p:txBody>
          <a:bodyPr>
            <a:normAutofit fontScale="77500" lnSpcReduction="20000"/>
          </a:bodyPr>
          <a:lstStyle/>
          <a:p>
            <a:r>
              <a:rPr lang="en-US" dirty="0"/>
              <a:t>In 1936, the unannounced “Price Stop” froze all prices both free and administered to older levels</a:t>
            </a:r>
          </a:p>
          <a:p>
            <a:r>
              <a:rPr lang="en-US" dirty="0"/>
              <a:t>This tactic was a lesson learned from the experiences of WWI</a:t>
            </a:r>
          </a:p>
          <a:p>
            <a:r>
              <a:rPr lang="en-US" dirty="0"/>
              <a:t>It was a tactic aimed at stopping actions spurred on by the anticipation of prices increases</a:t>
            </a:r>
          </a:p>
          <a:p>
            <a:r>
              <a:rPr lang="en-US" dirty="0"/>
              <a:t>Aside from freezing all prices, it also included credit terms and discounts</a:t>
            </a:r>
          </a:p>
          <a:p>
            <a:r>
              <a:rPr lang="en-US" dirty="0"/>
              <a:t>Interestingly, different sellers with different prices for similar products had their prices frozen at the same time which meant the prices were frozen for their product at different rates than other sellers</a:t>
            </a:r>
          </a:p>
          <a:p>
            <a:r>
              <a:rPr lang="en-US" dirty="0"/>
              <a:t>This “price stop” system was very effective at destroying the entire market system and price determination of production decisions</a:t>
            </a:r>
          </a:p>
        </p:txBody>
      </p:sp>
    </p:spTree>
    <p:extLst>
      <p:ext uri="{BB962C8B-B14F-4D97-AF65-F5344CB8AC3E}">
        <p14:creationId xmlns:p14="http://schemas.microsoft.com/office/powerpoint/2010/main" val="7609842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16251-042A-417B-8692-F89F40AEDEDC}"/>
              </a:ext>
            </a:extLst>
          </p:cNvPr>
          <p:cNvSpPr>
            <a:spLocks noGrp="1"/>
          </p:cNvSpPr>
          <p:nvPr>
            <p:ph type="title"/>
          </p:nvPr>
        </p:nvSpPr>
        <p:spPr/>
        <p:txBody>
          <a:bodyPr/>
          <a:lstStyle/>
          <a:p>
            <a:r>
              <a:rPr lang="en-US" dirty="0"/>
              <a:t>The “Price Stop”</a:t>
            </a:r>
          </a:p>
        </p:txBody>
      </p:sp>
      <p:sp>
        <p:nvSpPr>
          <p:cNvPr id="3" name="Content Placeholder 2">
            <a:extLst>
              <a:ext uri="{FF2B5EF4-FFF2-40B4-BE49-F238E27FC236}">
                <a16:creationId xmlns:a16="http://schemas.microsoft.com/office/drawing/2014/main" id="{4327E0F9-D5D0-4FC1-9812-36C7698B4EA2}"/>
              </a:ext>
            </a:extLst>
          </p:cNvPr>
          <p:cNvSpPr>
            <a:spLocks noGrp="1"/>
          </p:cNvSpPr>
          <p:nvPr>
            <p:ph idx="1"/>
          </p:nvPr>
        </p:nvSpPr>
        <p:spPr/>
        <p:txBody>
          <a:bodyPr/>
          <a:lstStyle/>
          <a:p>
            <a:r>
              <a:rPr lang="en-US" dirty="0"/>
              <a:t>The Nazis used this system to central plan their new economy</a:t>
            </a:r>
          </a:p>
          <a:p>
            <a:r>
              <a:rPr lang="en-US" dirty="0"/>
              <a:t>The Price Stop was followed about 7000 decrees directing the changes of individual prices allowing monitored increases sometimes and mandating price reductions other times</a:t>
            </a:r>
          </a:p>
          <a:p>
            <a:r>
              <a:rPr lang="en-US" dirty="0"/>
              <a:t>Prices were only flexible on imports that Germany was highly dependent on</a:t>
            </a:r>
          </a:p>
        </p:txBody>
      </p:sp>
    </p:spTree>
    <p:extLst>
      <p:ext uri="{BB962C8B-B14F-4D97-AF65-F5344CB8AC3E}">
        <p14:creationId xmlns:p14="http://schemas.microsoft.com/office/powerpoint/2010/main" val="23137895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34250-EB62-47C6-B457-7EF0FE53DA7E}"/>
              </a:ext>
            </a:extLst>
          </p:cNvPr>
          <p:cNvSpPr>
            <a:spLocks noGrp="1"/>
          </p:cNvSpPr>
          <p:nvPr>
            <p:ph type="title"/>
          </p:nvPr>
        </p:nvSpPr>
        <p:spPr/>
        <p:txBody>
          <a:bodyPr/>
          <a:lstStyle/>
          <a:p>
            <a:r>
              <a:rPr lang="en-US" dirty="0"/>
              <a:t>Wage Control</a:t>
            </a:r>
          </a:p>
        </p:txBody>
      </p:sp>
      <p:sp>
        <p:nvSpPr>
          <p:cNvPr id="3" name="Content Placeholder 2">
            <a:extLst>
              <a:ext uri="{FF2B5EF4-FFF2-40B4-BE49-F238E27FC236}">
                <a16:creationId xmlns:a16="http://schemas.microsoft.com/office/drawing/2014/main" id="{FE5DDB6F-8DF9-4346-935E-1244418405D7}"/>
              </a:ext>
            </a:extLst>
          </p:cNvPr>
          <p:cNvSpPr>
            <a:spLocks noGrp="1"/>
          </p:cNvSpPr>
          <p:nvPr>
            <p:ph idx="1"/>
          </p:nvPr>
        </p:nvSpPr>
        <p:spPr/>
        <p:txBody>
          <a:bodyPr/>
          <a:lstStyle/>
          <a:p>
            <a:r>
              <a:rPr lang="en-US" dirty="0"/>
              <a:t>There was a very powerful trade union already in place when Hitler came in</a:t>
            </a:r>
          </a:p>
          <a:p>
            <a:r>
              <a:rPr lang="en-US" dirty="0"/>
              <a:t>The Nazis pursued wage control by going through this trade union</a:t>
            </a:r>
          </a:p>
          <a:p>
            <a:endParaRPr lang="en-US" dirty="0"/>
          </a:p>
        </p:txBody>
      </p:sp>
    </p:spTree>
    <p:extLst>
      <p:ext uri="{BB962C8B-B14F-4D97-AF65-F5344CB8AC3E}">
        <p14:creationId xmlns:p14="http://schemas.microsoft.com/office/powerpoint/2010/main" val="34725867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B6373-3DAE-4947-B055-ABD7EBC244CD}"/>
              </a:ext>
            </a:extLst>
          </p:cNvPr>
          <p:cNvSpPr>
            <a:spLocks noGrp="1"/>
          </p:cNvSpPr>
          <p:nvPr>
            <p:ph type="title"/>
          </p:nvPr>
        </p:nvSpPr>
        <p:spPr/>
        <p:txBody>
          <a:bodyPr/>
          <a:lstStyle/>
          <a:p>
            <a:r>
              <a:rPr lang="en-US" dirty="0"/>
              <a:t>May Day</a:t>
            </a:r>
          </a:p>
        </p:txBody>
      </p:sp>
      <p:sp>
        <p:nvSpPr>
          <p:cNvPr id="3" name="Content Placeholder 2">
            <a:extLst>
              <a:ext uri="{FF2B5EF4-FFF2-40B4-BE49-F238E27FC236}">
                <a16:creationId xmlns:a16="http://schemas.microsoft.com/office/drawing/2014/main" id="{5675A3C8-5A06-4246-A5D0-5C2457843C27}"/>
              </a:ext>
            </a:extLst>
          </p:cNvPr>
          <p:cNvSpPr>
            <a:spLocks noGrp="1"/>
          </p:cNvSpPr>
          <p:nvPr>
            <p:ph idx="1"/>
          </p:nvPr>
        </p:nvSpPr>
        <p:spPr/>
        <p:txBody>
          <a:bodyPr/>
          <a:lstStyle/>
          <a:p>
            <a:r>
              <a:rPr lang="en-US" dirty="0"/>
              <a:t>May 1, 1933</a:t>
            </a:r>
          </a:p>
          <a:p>
            <a:r>
              <a:rPr lang="en-US" dirty="0"/>
              <a:t>May Day was usually for demonstrations by labor and socialist parties to celebrate German workers</a:t>
            </a:r>
          </a:p>
          <a:p>
            <a:r>
              <a:rPr lang="en-US" dirty="0"/>
              <a:t>That year it became a day to “affirm life’s values of courage, work, and national labor” which translated, in Hitler’s world, to Nazism</a:t>
            </a:r>
          </a:p>
        </p:txBody>
      </p:sp>
    </p:spTree>
    <p:extLst>
      <p:ext uri="{BB962C8B-B14F-4D97-AF65-F5344CB8AC3E}">
        <p14:creationId xmlns:p14="http://schemas.microsoft.com/office/powerpoint/2010/main" val="38805241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90A9C-C05D-43BD-A27B-C89E33F46D56}"/>
              </a:ext>
            </a:extLst>
          </p:cNvPr>
          <p:cNvSpPr>
            <a:spLocks noGrp="1"/>
          </p:cNvSpPr>
          <p:nvPr>
            <p:ph type="title"/>
          </p:nvPr>
        </p:nvSpPr>
        <p:spPr/>
        <p:txBody>
          <a:bodyPr/>
          <a:lstStyle/>
          <a:p>
            <a:r>
              <a:rPr lang="en-US" dirty="0"/>
              <a:t>German Labor Front</a:t>
            </a:r>
          </a:p>
        </p:txBody>
      </p:sp>
      <p:sp>
        <p:nvSpPr>
          <p:cNvPr id="3" name="Content Placeholder 2">
            <a:extLst>
              <a:ext uri="{FF2B5EF4-FFF2-40B4-BE49-F238E27FC236}">
                <a16:creationId xmlns:a16="http://schemas.microsoft.com/office/drawing/2014/main" id="{5046A43A-25E2-40E3-A611-784F2F994FF0}"/>
              </a:ext>
            </a:extLst>
          </p:cNvPr>
          <p:cNvSpPr>
            <a:spLocks noGrp="1"/>
          </p:cNvSpPr>
          <p:nvPr>
            <p:ph idx="1"/>
          </p:nvPr>
        </p:nvSpPr>
        <p:spPr/>
        <p:txBody>
          <a:bodyPr>
            <a:normAutofit fontScale="92500"/>
          </a:bodyPr>
          <a:lstStyle/>
          <a:p>
            <a:r>
              <a:rPr lang="en-US" dirty="0"/>
              <a:t>May 2, 1933</a:t>
            </a:r>
          </a:p>
          <a:p>
            <a:r>
              <a:rPr lang="en-US" dirty="0"/>
              <a:t>Hitler’s storm troopers closed all trade union offices and seized all union leaders</a:t>
            </a:r>
          </a:p>
          <a:p>
            <a:r>
              <a:rPr lang="en-US" dirty="0"/>
              <a:t>He formed Deutsche </a:t>
            </a:r>
            <a:r>
              <a:rPr lang="en-US" dirty="0" err="1"/>
              <a:t>Arbeitsfront</a:t>
            </a:r>
            <a:r>
              <a:rPr lang="en-US" dirty="0"/>
              <a:t>, the German Labor Front</a:t>
            </a:r>
          </a:p>
          <a:p>
            <a:pPr lvl="1"/>
            <a:r>
              <a:rPr lang="en-US" dirty="0"/>
              <a:t>German Labor Front: a compulsory national labor organization including all managers and professionals</a:t>
            </a:r>
          </a:p>
          <a:p>
            <a:pPr lvl="1"/>
            <a:r>
              <a:rPr lang="en-US" dirty="0"/>
              <a:t>German Labor Front was a puppet of Nazi Puppet</a:t>
            </a:r>
          </a:p>
          <a:p>
            <a:pPr lvl="1"/>
            <a:r>
              <a:rPr lang="en-US" dirty="0"/>
              <a:t>Through this organization, wages were administered via a national plan</a:t>
            </a:r>
          </a:p>
          <a:p>
            <a:endParaRPr lang="en-US" dirty="0"/>
          </a:p>
        </p:txBody>
      </p:sp>
    </p:spTree>
    <p:extLst>
      <p:ext uri="{BB962C8B-B14F-4D97-AF65-F5344CB8AC3E}">
        <p14:creationId xmlns:p14="http://schemas.microsoft.com/office/powerpoint/2010/main" val="181229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280A2-1DD0-4788-9750-C9A81C65D606}"/>
              </a:ext>
            </a:extLst>
          </p:cNvPr>
          <p:cNvSpPr>
            <a:spLocks noGrp="1"/>
          </p:cNvSpPr>
          <p:nvPr>
            <p:ph type="title"/>
          </p:nvPr>
        </p:nvSpPr>
        <p:spPr/>
        <p:txBody>
          <a:bodyPr/>
          <a:lstStyle/>
          <a:p>
            <a:r>
              <a:rPr lang="en-US" dirty="0"/>
              <a:t>German Wage Front</a:t>
            </a:r>
          </a:p>
        </p:txBody>
      </p:sp>
      <p:sp>
        <p:nvSpPr>
          <p:cNvPr id="3" name="Content Placeholder 2">
            <a:extLst>
              <a:ext uri="{FF2B5EF4-FFF2-40B4-BE49-F238E27FC236}">
                <a16:creationId xmlns:a16="http://schemas.microsoft.com/office/drawing/2014/main" id="{A7D005D2-4903-49B0-BA7B-07B6DB23BAE9}"/>
              </a:ext>
            </a:extLst>
          </p:cNvPr>
          <p:cNvSpPr>
            <a:spLocks noGrp="1"/>
          </p:cNvSpPr>
          <p:nvPr>
            <p:ph idx="1"/>
          </p:nvPr>
        </p:nvSpPr>
        <p:spPr/>
        <p:txBody>
          <a:bodyPr>
            <a:normAutofit fontScale="92500" lnSpcReduction="10000"/>
          </a:bodyPr>
          <a:lstStyle/>
          <a:p>
            <a:r>
              <a:rPr lang="en-US" dirty="0"/>
              <a:t>Wages hardly rose from 1933 on</a:t>
            </a:r>
          </a:p>
          <a:p>
            <a:r>
              <a:rPr lang="en-US" dirty="0"/>
              <a:t>Workers were not allowed to deviate from official propaganda</a:t>
            </a:r>
          </a:p>
          <a:p>
            <a:r>
              <a:rPr lang="en-US" dirty="0"/>
              <a:t>“Unemployment” was officially abolished but yet unemployment insurance still took 6% of everyone’s wages</a:t>
            </a:r>
          </a:p>
          <a:p>
            <a:r>
              <a:rPr lang="en-US" dirty="0"/>
              <a:t>The Labor Front decided on holidays and approved workplace outings and recreation</a:t>
            </a:r>
          </a:p>
          <a:p>
            <a:r>
              <a:rPr lang="en-US" dirty="0"/>
              <a:t>This system of wage control was maintained until 3 years after the Allied Occupation of Germany</a:t>
            </a:r>
          </a:p>
        </p:txBody>
      </p:sp>
    </p:spTree>
    <p:extLst>
      <p:ext uri="{BB962C8B-B14F-4D97-AF65-F5344CB8AC3E}">
        <p14:creationId xmlns:p14="http://schemas.microsoft.com/office/powerpoint/2010/main" val="33267686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0C19B-951F-42F3-B8CB-09E1C8742CE5}"/>
              </a:ext>
            </a:extLst>
          </p:cNvPr>
          <p:cNvSpPr>
            <a:spLocks noGrp="1"/>
          </p:cNvSpPr>
          <p:nvPr>
            <p:ph type="title"/>
          </p:nvPr>
        </p:nvSpPr>
        <p:spPr/>
        <p:txBody>
          <a:bodyPr/>
          <a:lstStyle/>
          <a:p>
            <a:r>
              <a:rPr lang="en-US" dirty="0"/>
              <a:t>Did Nazi Controls Work?</a:t>
            </a:r>
          </a:p>
        </p:txBody>
      </p:sp>
      <p:sp>
        <p:nvSpPr>
          <p:cNvPr id="3" name="Content Placeholder 2">
            <a:extLst>
              <a:ext uri="{FF2B5EF4-FFF2-40B4-BE49-F238E27FC236}">
                <a16:creationId xmlns:a16="http://schemas.microsoft.com/office/drawing/2014/main" id="{13547F63-9E45-46C9-96F5-7EA724A33454}"/>
              </a:ext>
            </a:extLst>
          </p:cNvPr>
          <p:cNvSpPr>
            <a:spLocks noGrp="1"/>
          </p:cNvSpPr>
          <p:nvPr>
            <p:ph idx="1"/>
          </p:nvPr>
        </p:nvSpPr>
        <p:spPr/>
        <p:txBody>
          <a:bodyPr/>
          <a:lstStyle/>
          <a:p>
            <a:r>
              <a:rPr lang="en-US" dirty="0"/>
              <a:t>The Price Stop of 1936 completely halted the German economy despite the changing economic determinants around it such as tastes, weather, time, state of war, foreign prices, etc.</a:t>
            </a:r>
          </a:p>
          <a:p>
            <a:r>
              <a:rPr lang="en-US" dirty="0"/>
              <a:t>Prices were no longer a signal of market supply and demand</a:t>
            </a:r>
          </a:p>
          <a:p>
            <a:r>
              <a:rPr lang="en-US" dirty="0"/>
              <a:t>Controlling people’s wages and prices worked to some degree with Hitler because it can only work when one is okay with completely controlling people’s lives and Hitler needed to do so to make his plan work</a:t>
            </a:r>
          </a:p>
        </p:txBody>
      </p:sp>
    </p:spTree>
    <p:extLst>
      <p:ext uri="{BB962C8B-B14F-4D97-AF65-F5344CB8AC3E}">
        <p14:creationId xmlns:p14="http://schemas.microsoft.com/office/powerpoint/2010/main" val="18733780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56FDA-A525-41A6-A25D-EA7B481B1A43}"/>
              </a:ext>
            </a:extLst>
          </p:cNvPr>
          <p:cNvSpPr>
            <a:spLocks noGrp="1"/>
          </p:cNvSpPr>
          <p:nvPr>
            <p:ph type="title"/>
          </p:nvPr>
        </p:nvSpPr>
        <p:spPr/>
        <p:txBody>
          <a:bodyPr/>
          <a:lstStyle/>
          <a:p>
            <a:r>
              <a:rPr lang="en-US" dirty="0"/>
              <a:t>How did Hitler Finance his war?</a:t>
            </a:r>
          </a:p>
        </p:txBody>
      </p:sp>
      <p:sp>
        <p:nvSpPr>
          <p:cNvPr id="3" name="Content Placeholder 2">
            <a:extLst>
              <a:ext uri="{FF2B5EF4-FFF2-40B4-BE49-F238E27FC236}">
                <a16:creationId xmlns:a16="http://schemas.microsoft.com/office/drawing/2014/main" id="{561A14D1-F928-49E1-8F08-009E3AFD21ED}"/>
              </a:ext>
            </a:extLst>
          </p:cNvPr>
          <p:cNvSpPr>
            <a:spLocks noGrp="1"/>
          </p:cNvSpPr>
          <p:nvPr>
            <p:ph idx="1"/>
          </p:nvPr>
        </p:nvSpPr>
        <p:spPr/>
        <p:txBody>
          <a:bodyPr>
            <a:normAutofit lnSpcReduction="10000"/>
          </a:bodyPr>
          <a:lstStyle/>
          <a:p>
            <a:r>
              <a:rPr lang="en-US" dirty="0"/>
              <a:t>He had to resort to printing money</a:t>
            </a:r>
          </a:p>
          <a:p>
            <a:r>
              <a:rPr lang="en-US" dirty="0"/>
              <a:t>The amount in circulation became 10x the amount in circulation prior to Hitler’s price stop</a:t>
            </a:r>
          </a:p>
          <a:p>
            <a:r>
              <a:rPr lang="en-US" dirty="0"/>
              <a:t>Prices ended up changing between 1937 and 1944 through factors of:</a:t>
            </a:r>
          </a:p>
          <a:p>
            <a:pPr lvl="1"/>
            <a:r>
              <a:rPr lang="en-US" dirty="0"/>
              <a:t>product changes</a:t>
            </a:r>
          </a:p>
          <a:p>
            <a:pPr lvl="1"/>
            <a:r>
              <a:rPr lang="en-US" dirty="0"/>
              <a:t>quality reduction</a:t>
            </a:r>
          </a:p>
          <a:p>
            <a:pPr lvl="1"/>
            <a:r>
              <a:rPr lang="en-US" dirty="0"/>
              <a:t>black markets</a:t>
            </a:r>
          </a:p>
        </p:txBody>
      </p:sp>
    </p:spTree>
    <p:extLst>
      <p:ext uri="{BB962C8B-B14F-4D97-AF65-F5344CB8AC3E}">
        <p14:creationId xmlns:p14="http://schemas.microsoft.com/office/powerpoint/2010/main" val="42252734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107D5-8284-447A-9BEF-4C1D9CC30D9C}"/>
              </a:ext>
            </a:extLst>
          </p:cNvPr>
          <p:cNvSpPr>
            <a:spLocks noGrp="1"/>
          </p:cNvSpPr>
          <p:nvPr>
            <p:ph type="title"/>
          </p:nvPr>
        </p:nvSpPr>
        <p:spPr/>
        <p:txBody>
          <a:bodyPr/>
          <a:lstStyle/>
          <a:p>
            <a:r>
              <a:rPr lang="en-US" dirty="0"/>
              <a:t>Product changes</a:t>
            </a:r>
          </a:p>
        </p:txBody>
      </p:sp>
      <p:sp>
        <p:nvSpPr>
          <p:cNvPr id="3" name="Content Placeholder 2">
            <a:extLst>
              <a:ext uri="{FF2B5EF4-FFF2-40B4-BE49-F238E27FC236}">
                <a16:creationId xmlns:a16="http://schemas.microsoft.com/office/drawing/2014/main" id="{EE2DFD60-6D92-4EA3-B882-B613C9D4BE5A}"/>
              </a:ext>
            </a:extLst>
          </p:cNvPr>
          <p:cNvSpPr>
            <a:spLocks noGrp="1"/>
          </p:cNvSpPr>
          <p:nvPr>
            <p:ph idx="1"/>
          </p:nvPr>
        </p:nvSpPr>
        <p:spPr/>
        <p:txBody>
          <a:bodyPr/>
          <a:lstStyle/>
          <a:p>
            <a:r>
              <a:rPr lang="en-US" dirty="0"/>
              <a:t>As economy headed to war, firms got the chance to introduce new products</a:t>
            </a:r>
          </a:p>
          <a:p>
            <a:r>
              <a:rPr lang="en-US" dirty="0"/>
              <a:t>This gave them the opportunity to obtain better prices than the ones they received for previous goods</a:t>
            </a:r>
          </a:p>
          <a:p>
            <a:r>
              <a:rPr lang="en-US" dirty="0"/>
              <a:t>Firms had to go through annoying bureaucratic price fixing procedure to make this happen though</a:t>
            </a:r>
          </a:p>
        </p:txBody>
      </p:sp>
    </p:spTree>
    <p:extLst>
      <p:ext uri="{BB962C8B-B14F-4D97-AF65-F5344CB8AC3E}">
        <p14:creationId xmlns:p14="http://schemas.microsoft.com/office/powerpoint/2010/main" val="5012358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78FF0-2891-4EEF-B4C2-C3A625069291}"/>
              </a:ext>
            </a:extLst>
          </p:cNvPr>
          <p:cNvSpPr>
            <a:spLocks noGrp="1"/>
          </p:cNvSpPr>
          <p:nvPr>
            <p:ph type="title"/>
          </p:nvPr>
        </p:nvSpPr>
        <p:spPr/>
        <p:txBody>
          <a:bodyPr/>
          <a:lstStyle/>
          <a:p>
            <a:r>
              <a:rPr lang="en-US" dirty="0"/>
              <a:t>Quality reduction</a:t>
            </a:r>
          </a:p>
        </p:txBody>
      </p:sp>
      <p:sp>
        <p:nvSpPr>
          <p:cNvPr id="3" name="Content Placeholder 2">
            <a:extLst>
              <a:ext uri="{FF2B5EF4-FFF2-40B4-BE49-F238E27FC236}">
                <a16:creationId xmlns:a16="http://schemas.microsoft.com/office/drawing/2014/main" id="{9A00AD31-7E8D-4695-A65A-94D6676D773B}"/>
              </a:ext>
            </a:extLst>
          </p:cNvPr>
          <p:cNvSpPr>
            <a:spLocks noGrp="1"/>
          </p:cNvSpPr>
          <p:nvPr>
            <p:ph idx="1"/>
          </p:nvPr>
        </p:nvSpPr>
        <p:spPr/>
        <p:txBody>
          <a:bodyPr>
            <a:normAutofit fontScale="92500"/>
          </a:bodyPr>
          <a:lstStyle/>
          <a:p>
            <a:r>
              <a:rPr lang="en-US" dirty="0"/>
              <a:t>Quality reduction is a classic way to increase prices in times of tight price controls</a:t>
            </a:r>
          </a:p>
          <a:p>
            <a:r>
              <a:rPr lang="en-US" dirty="0"/>
              <a:t>The cheaper production expenses make for higher profits from sales</a:t>
            </a:r>
          </a:p>
          <a:p>
            <a:r>
              <a:rPr lang="en-US" dirty="0"/>
              <a:t>This practice was used previously in places like England and Egypt which produced lower quality coins to higher prices</a:t>
            </a:r>
          </a:p>
          <a:p>
            <a:r>
              <a:rPr lang="en-US" dirty="0"/>
              <a:t>Hitler imposed very strict rules against quality reduction knowing it would be difficult for him to enforce them just to scare people from doing it but it didn’t work</a:t>
            </a:r>
          </a:p>
        </p:txBody>
      </p:sp>
    </p:spTree>
    <p:extLst>
      <p:ext uri="{BB962C8B-B14F-4D97-AF65-F5344CB8AC3E}">
        <p14:creationId xmlns:p14="http://schemas.microsoft.com/office/powerpoint/2010/main" val="16419260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3A9B5-665B-4DC7-A682-371DB61885DF}"/>
              </a:ext>
            </a:extLst>
          </p:cNvPr>
          <p:cNvSpPr>
            <a:spLocks noGrp="1"/>
          </p:cNvSpPr>
          <p:nvPr>
            <p:ph type="title"/>
          </p:nvPr>
        </p:nvSpPr>
        <p:spPr/>
        <p:txBody>
          <a:bodyPr/>
          <a:lstStyle/>
          <a:p>
            <a:r>
              <a:rPr lang="en-US" dirty="0"/>
              <a:t>Black Markets</a:t>
            </a:r>
          </a:p>
        </p:txBody>
      </p:sp>
      <p:sp>
        <p:nvSpPr>
          <p:cNvPr id="3" name="Content Placeholder 2">
            <a:extLst>
              <a:ext uri="{FF2B5EF4-FFF2-40B4-BE49-F238E27FC236}">
                <a16:creationId xmlns:a16="http://schemas.microsoft.com/office/drawing/2014/main" id="{7171E33B-3CC0-4838-BEB0-518C97177E8C}"/>
              </a:ext>
            </a:extLst>
          </p:cNvPr>
          <p:cNvSpPr>
            <a:spLocks noGrp="1"/>
          </p:cNvSpPr>
          <p:nvPr>
            <p:ph idx="1"/>
          </p:nvPr>
        </p:nvSpPr>
        <p:spPr/>
        <p:txBody>
          <a:bodyPr>
            <a:normAutofit fontScale="92500" lnSpcReduction="10000"/>
          </a:bodyPr>
          <a:lstStyle/>
          <a:p>
            <a:r>
              <a:rPr lang="en-US" dirty="0"/>
              <a:t>A large black market was present in Germany</a:t>
            </a:r>
          </a:p>
          <a:p>
            <a:r>
              <a:rPr lang="en-US" dirty="0"/>
              <a:t>Its main transactions were for finished products with price variations in different places</a:t>
            </a:r>
          </a:p>
          <a:p>
            <a:r>
              <a:rPr lang="en-US" dirty="0"/>
              <a:t>Presence of black market reveals that no matter how hard someone tries to remove the market, it will find its way into society</a:t>
            </a:r>
          </a:p>
          <a:p>
            <a:pPr lvl="1"/>
            <a:r>
              <a:rPr lang="en-US" dirty="0"/>
              <a:t>The govt can only ever make the market unofficial; they can’t eradicate it</a:t>
            </a:r>
          </a:p>
          <a:p>
            <a:r>
              <a:rPr lang="en-US" dirty="0"/>
              <a:t>Black market absorbed all the excess income in the economy because its main product is scarce, expensive goods</a:t>
            </a:r>
          </a:p>
        </p:txBody>
      </p:sp>
    </p:spTree>
    <p:extLst>
      <p:ext uri="{BB962C8B-B14F-4D97-AF65-F5344CB8AC3E}">
        <p14:creationId xmlns:p14="http://schemas.microsoft.com/office/powerpoint/2010/main" val="11894664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9852A-AF81-401E-9276-D68A954E2F1D}"/>
              </a:ext>
            </a:extLst>
          </p:cNvPr>
          <p:cNvSpPr>
            <a:spLocks noGrp="1"/>
          </p:cNvSpPr>
          <p:nvPr>
            <p:ph type="title"/>
          </p:nvPr>
        </p:nvSpPr>
        <p:spPr/>
        <p:txBody>
          <a:bodyPr/>
          <a:lstStyle/>
          <a:p>
            <a:r>
              <a:rPr lang="en-US" dirty="0"/>
              <a:t>Inflation</a:t>
            </a:r>
          </a:p>
        </p:txBody>
      </p:sp>
      <p:sp>
        <p:nvSpPr>
          <p:cNvPr id="3" name="Content Placeholder 2">
            <a:extLst>
              <a:ext uri="{FF2B5EF4-FFF2-40B4-BE49-F238E27FC236}">
                <a16:creationId xmlns:a16="http://schemas.microsoft.com/office/drawing/2014/main" id="{34B16D74-0953-47B3-9D78-99A29D5D0342}"/>
              </a:ext>
            </a:extLst>
          </p:cNvPr>
          <p:cNvSpPr>
            <a:spLocks noGrp="1"/>
          </p:cNvSpPr>
          <p:nvPr>
            <p:ph idx="1"/>
          </p:nvPr>
        </p:nvSpPr>
        <p:spPr/>
        <p:txBody>
          <a:bodyPr>
            <a:normAutofit/>
          </a:bodyPr>
          <a:lstStyle/>
          <a:p>
            <a:r>
              <a:rPr lang="en-US" dirty="0"/>
              <a:t>Although the economy was halted, inflation was not</a:t>
            </a:r>
          </a:p>
          <a:p>
            <a:r>
              <a:rPr lang="en-US" dirty="0"/>
              <a:t>Govt forbid explicit price increases which caused lines for products in short supply</a:t>
            </a:r>
          </a:p>
          <a:p>
            <a:r>
              <a:rPr lang="en-US" dirty="0"/>
              <a:t>When money supply increases more than real output, you either get higher prices or larger lines for products</a:t>
            </a:r>
          </a:p>
          <a:p>
            <a:r>
              <a:rPr lang="en-US" dirty="0"/>
              <a:t>Real output increases were halted in Germany when they did not meet govt priorities</a:t>
            </a:r>
          </a:p>
        </p:txBody>
      </p:sp>
    </p:spTree>
    <p:extLst>
      <p:ext uri="{BB962C8B-B14F-4D97-AF65-F5344CB8AC3E}">
        <p14:creationId xmlns:p14="http://schemas.microsoft.com/office/powerpoint/2010/main" val="24272891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1ECB8-4827-4CAD-8B74-3DF873BCE226}"/>
              </a:ext>
            </a:extLst>
          </p:cNvPr>
          <p:cNvSpPr>
            <a:spLocks noGrp="1"/>
          </p:cNvSpPr>
          <p:nvPr>
            <p:ph type="title"/>
          </p:nvPr>
        </p:nvSpPr>
        <p:spPr/>
        <p:txBody>
          <a:bodyPr/>
          <a:lstStyle/>
          <a:p>
            <a:r>
              <a:rPr lang="en-US"/>
              <a:t>Conclusion</a:t>
            </a:r>
            <a:endParaRPr lang="en-US" dirty="0"/>
          </a:p>
        </p:txBody>
      </p:sp>
      <p:sp>
        <p:nvSpPr>
          <p:cNvPr id="3" name="Content Placeholder 2">
            <a:extLst>
              <a:ext uri="{FF2B5EF4-FFF2-40B4-BE49-F238E27FC236}">
                <a16:creationId xmlns:a16="http://schemas.microsoft.com/office/drawing/2014/main" id="{C72F507F-67F8-43C6-8A4F-CA23B691AB61}"/>
              </a:ext>
            </a:extLst>
          </p:cNvPr>
          <p:cNvSpPr>
            <a:spLocks noGrp="1"/>
          </p:cNvSpPr>
          <p:nvPr>
            <p:ph idx="1"/>
          </p:nvPr>
        </p:nvSpPr>
        <p:spPr/>
        <p:txBody>
          <a:bodyPr>
            <a:normAutofit lnSpcReduction="10000"/>
          </a:bodyPr>
          <a:lstStyle/>
          <a:p>
            <a:r>
              <a:rPr lang="en-US" dirty="0"/>
              <a:t>In a centrally planned economy, there is a tension between needs and supplies due to government direction of production toward its own priorities</a:t>
            </a:r>
          </a:p>
          <a:p>
            <a:r>
              <a:rPr lang="en-US" dirty="0"/>
              <a:t>Ex. In 1943, tank production took priority over packing cases but after the tanks were all built, they could not be dispatched because they could not be dispatched because there were no packing cases due to a nail and screw shortage</a:t>
            </a:r>
          </a:p>
          <a:p>
            <a:r>
              <a:rPr lang="en-US" dirty="0"/>
              <a:t>Price controls did not end in Germany until 1948, 3 years after the war ended in 1945</a:t>
            </a:r>
          </a:p>
        </p:txBody>
      </p:sp>
    </p:spTree>
    <p:extLst>
      <p:ext uri="{BB962C8B-B14F-4D97-AF65-F5344CB8AC3E}">
        <p14:creationId xmlns:p14="http://schemas.microsoft.com/office/powerpoint/2010/main" val="35170098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otalTime>1460</TotalTime>
  <Words>2474</Words>
  <Application>Microsoft Office PowerPoint</Application>
  <PresentationFormat>Widescreen</PresentationFormat>
  <Paragraphs>202</Paragraphs>
  <Slides>39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Century Gothic</vt:lpstr>
      <vt:lpstr>Corbel</vt:lpstr>
      <vt:lpstr>Parallax</vt:lpstr>
      <vt:lpstr>National Socialist Germany</vt:lpstr>
      <vt:lpstr>Nazi Germany</vt:lpstr>
      <vt:lpstr>Conditions under which wage and price controls were created</vt:lpstr>
      <vt:lpstr>Why were these wage and price controls necessary in Nazi Germany though?</vt:lpstr>
      <vt:lpstr>Most common characteristic of modern war economies</vt:lpstr>
      <vt:lpstr>Effect of wage and price controls</vt:lpstr>
      <vt:lpstr>Why did the German economy respond so quickly to Nazi planning measures?</vt:lpstr>
      <vt:lpstr>Where did these elements of totalitarian regime come from?</vt:lpstr>
      <vt:lpstr>When Hitler took over</vt:lpstr>
      <vt:lpstr>When you don’t have a backup plan</vt:lpstr>
      <vt:lpstr>Weimer Germany’s Great Inflation</vt:lpstr>
      <vt:lpstr>Inflation and Revolution</vt:lpstr>
      <vt:lpstr>Post Inflation 1929</vt:lpstr>
      <vt:lpstr>Organized unions</vt:lpstr>
      <vt:lpstr>Organized unions</vt:lpstr>
      <vt:lpstr>German Banking System Collapse</vt:lpstr>
      <vt:lpstr>German Banking System Collapse</vt:lpstr>
      <vt:lpstr>Solution for the Banking Crisis</vt:lpstr>
      <vt:lpstr>Cartelization</vt:lpstr>
      <vt:lpstr>In comes Hitler</vt:lpstr>
      <vt:lpstr>2 precedents for Hitler’s economic policy</vt:lpstr>
      <vt:lpstr>2 main periods of Nazi price control</vt:lpstr>
      <vt:lpstr>First period</vt:lpstr>
      <vt:lpstr>Between Period 1 and Period 2</vt:lpstr>
      <vt:lpstr>The “Just” Price</vt:lpstr>
      <vt:lpstr>The “Just” Price</vt:lpstr>
      <vt:lpstr>The “Price Stop”</vt:lpstr>
      <vt:lpstr>The “Price Stop”</vt:lpstr>
      <vt:lpstr>Wage Control</vt:lpstr>
      <vt:lpstr>May Day</vt:lpstr>
      <vt:lpstr>German Labor Front</vt:lpstr>
      <vt:lpstr>German Wage Front</vt:lpstr>
      <vt:lpstr>Did Nazi Controls Work?</vt:lpstr>
      <vt:lpstr>How did Hitler Finance his war?</vt:lpstr>
      <vt:lpstr>Product changes</vt:lpstr>
      <vt:lpstr>Quality reduction</vt:lpstr>
      <vt:lpstr>Black Markets</vt:lpstr>
      <vt:lpstr>Inflation</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Socialist Germany</dc:title>
  <dc:creator>danna</dc:creator>
  <cp:lastModifiedBy>danna</cp:lastModifiedBy>
  <cp:revision>28</cp:revision>
  <dcterms:created xsi:type="dcterms:W3CDTF">2020-10-12T04:43:27Z</dcterms:created>
  <dcterms:modified xsi:type="dcterms:W3CDTF">2020-10-13T05:03:36Z</dcterms:modified>
</cp:coreProperties>
</file>